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62" r:id="rId5"/>
    <p:sldId id="259" r:id="rId6"/>
    <p:sldId id="263" r:id="rId7"/>
    <p:sldId id="264" r:id="rId8"/>
    <p:sldId id="260" r:id="rId9"/>
    <p:sldId id="261"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81360" autoAdjust="0"/>
  </p:normalViewPr>
  <p:slideViewPr>
    <p:cSldViewPr snapToGrid="0">
      <p:cViewPr varScale="1">
        <p:scale>
          <a:sx n="69" d="100"/>
          <a:sy n="69" d="100"/>
        </p:scale>
        <p:origin x="109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02F301-D506-4A56-BD7C-336D104023C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406DE1D-EA1D-4208-BFE5-AC5E2D96E2F7}">
      <dgm:prSet/>
      <dgm:spPr/>
      <dgm:t>
        <a:bodyPr/>
        <a:lstStyle/>
        <a:p>
          <a:pPr>
            <a:lnSpc>
              <a:spcPct val="100000"/>
            </a:lnSpc>
          </a:pPr>
          <a:r>
            <a:rPr lang="en-US" b="1"/>
            <a:t>Switching response problems</a:t>
          </a:r>
          <a:endParaRPr lang="en-US"/>
        </a:p>
      </dgm:t>
    </dgm:pt>
    <dgm:pt modelId="{039AB472-5C8D-45B2-9183-BB165ECE2160}" type="parTrans" cxnId="{E3FCF613-9FD2-4B78-9935-6D1C3BBC7F1A}">
      <dgm:prSet/>
      <dgm:spPr/>
      <dgm:t>
        <a:bodyPr/>
        <a:lstStyle/>
        <a:p>
          <a:endParaRPr lang="en-US"/>
        </a:p>
      </dgm:t>
    </dgm:pt>
    <dgm:pt modelId="{0373AA93-66D8-4ED5-9307-D9AD0A8E8DCB}" type="sibTrans" cxnId="{E3FCF613-9FD2-4B78-9935-6D1C3BBC7F1A}">
      <dgm:prSet/>
      <dgm:spPr/>
      <dgm:t>
        <a:bodyPr/>
        <a:lstStyle/>
        <a:p>
          <a:endParaRPr lang="en-US"/>
        </a:p>
      </dgm:t>
    </dgm:pt>
    <dgm:pt modelId="{D014C2B9-91A1-4DE2-BC5F-C46D594BA7AA}">
      <dgm:prSet/>
      <dgm:spPr/>
      <dgm:t>
        <a:bodyPr/>
        <a:lstStyle/>
        <a:p>
          <a:pPr>
            <a:lnSpc>
              <a:spcPct val="100000"/>
            </a:lnSpc>
          </a:pPr>
          <a:r>
            <a:rPr lang="en-US" b="1"/>
            <a:t>7-segment Display</a:t>
          </a:r>
          <a:endParaRPr lang="en-US"/>
        </a:p>
      </dgm:t>
    </dgm:pt>
    <dgm:pt modelId="{DAF186D3-2DB8-4ED8-9A74-820E681BDE6D}" type="parTrans" cxnId="{E88ACFA7-35F4-4A1E-81E2-E8C7B27812E3}">
      <dgm:prSet/>
      <dgm:spPr/>
      <dgm:t>
        <a:bodyPr/>
        <a:lstStyle/>
        <a:p>
          <a:endParaRPr lang="en-US"/>
        </a:p>
      </dgm:t>
    </dgm:pt>
    <dgm:pt modelId="{A5ABC505-7662-4ACD-B454-8C10AB42953D}" type="sibTrans" cxnId="{E88ACFA7-35F4-4A1E-81E2-E8C7B27812E3}">
      <dgm:prSet/>
      <dgm:spPr/>
      <dgm:t>
        <a:bodyPr/>
        <a:lstStyle/>
        <a:p>
          <a:endParaRPr lang="en-US"/>
        </a:p>
      </dgm:t>
    </dgm:pt>
    <dgm:pt modelId="{26E7E1BC-FB18-4739-B4AC-0C4144DC5623}">
      <dgm:prSet/>
      <dgm:spPr/>
      <dgm:t>
        <a:bodyPr/>
        <a:lstStyle/>
        <a:p>
          <a:pPr>
            <a:lnSpc>
              <a:spcPct val="100000"/>
            </a:lnSpc>
          </a:pPr>
          <a:r>
            <a:rPr lang="en-US" b="1"/>
            <a:t>Timer</a:t>
          </a:r>
          <a:endParaRPr lang="en-US"/>
        </a:p>
      </dgm:t>
    </dgm:pt>
    <dgm:pt modelId="{A0304810-C89D-4748-9BE2-17D561C6F1B6}" type="parTrans" cxnId="{459E2CBB-88FD-4DA5-A010-8544D1A2CAC3}">
      <dgm:prSet/>
      <dgm:spPr/>
      <dgm:t>
        <a:bodyPr/>
        <a:lstStyle/>
        <a:p>
          <a:endParaRPr lang="en-US"/>
        </a:p>
      </dgm:t>
    </dgm:pt>
    <dgm:pt modelId="{1AB4B052-AA25-4648-9188-A8A97F5F9BBE}" type="sibTrans" cxnId="{459E2CBB-88FD-4DA5-A010-8544D1A2CAC3}">
      <dgm:prSet/>
      <dgm:spPr/>
      <dgm:t>
        <a:bodyPr/>
        <a:lstStyle/>
        <a:p>
          <a:endParaRPr lang="en-US"/>
        </a:p>
      </dgm:t>
    </dgm:pt>
    <dgm:pt modelId="{985B5F57-387B-4395-AD89-FF9292A19C1B}" type="pres">
      <dgm:prSet presAssocID="{DF02F301-D506-4A56-BD7C-336D104023C1}" presName="root" presStyleCnt="0">
        <dgm:presLayoutVars>
          <dgm:dir/>
          <dgm:resizeHandles val="exact"/>
        </dgm:presLayoutVars>
      </dgm:prSet>
      <dgm:spPr/>
    </dgm:pt>
    <dgm:pt modelId="{63CE9491-9E71-4D41-8D93-C13884955A6B}" type="pres">
      <dgm:prSet presAssocID="{3406DE1D-EA1D-4208-BFE5-AC5E2D96E2F7}" presName="compNode" presStyleCnt="0"/>
      <dgm:spPr/>
    </dgm:pt>
    <dgm:pt modelId="{65BD073A-5A40-4C09-89CE-E7ACADDD58E0}" type="pres">
      <dgm:prSet presAssocID="{3406DE1D-EA1D-4208-BFE5-AC5E2D96E2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警告"/>
        </a:ext>
      </dgm:extLst>
    </dgm:pt>
    <dgm:pt modelId="{5D783703-1687-4265-A9A2-6408B408F612}" type="pres">
      <dgm:prSet presAssocID="{3406DE1D-EA1D-4208-BFE5-AC5E2D96E2F7}" presName="spaceRect" presStyleCnt="0"/>
      <dgm:spPr/>
    </dgm:pt>
    <dgm:pt modelId="{536D6F3E-BB96-4711-B88F-F8CA71424C44}" type="pres">
      <dgm:prSet presAssocID="{3406DE1D-EA1D-4208-BFE5-AC5E2D96E2F7}" presName="textRect" presStyleLbl="revTx" presStyleIdx="0" presStyleCnt="3">
        <dgm:presLayoutVars>
          <dgm:chMax val="1"/>
          <dgm:chPref val="1"/>
        </dgm:presLayoutVars>
      </dgm:prSet>
      <dgm:spPr/>
    </dgm:pt>
    <dgm:pt modelId="{D6847B2F-D3E0-4DC3-B9FC-B8D1599F9616}" type="pres">
      <dgm:prSet presAssocID="{0373AA93-66D8-4ED5-9307-D9AD0A8E8DCB}" presName="sibTrans" presStyleCnt="0"/>
      <dgm:spPr/>
    </dgm:pt>
    <dgm:pt modelId="{2516B6EB-48B3-4374-A28D-0377A23BC03C}" type="pres">
      <dgm:prSet presAssocID="{D014C2B9-91A1-4DE2-BC5F-C46D594BA7AA}" presName="compNode" presStyleCnt="0"/>
      <dgm:spPr/>
    </dgm:pt>
    <dgm:pt modelId="{5A551D49-BCC5-47E8-9F79-88EBB6F6ACB3}" type="pres">
      <dgm:prSet presAssocID="{D014C2B9-91A1-4DE2-BC5F-C46D594BA7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电视"/>
        </a:ext>
      </dgm:extLst>
    </dgm:pt>
    <dgm:pt modelId="{83B14121-3A6C-4566-AA6B-B7AC7070194E}" type="pres">
      <dgm:prSet presAssocID="{D014C2B9-91A1-4DE2-BC5F-C46D594BA7AA}" presName="spaceRect" presStyleCnt="0"/>
      <dgm:spPr/>
    </dgm:pt>
    <dgm:pt modelId="{F9D5D6C3-D484-4063-972C-DA42B83D4502}" type="pres">
      <dgm:prSet presAssocID="{D014C2B9-91A1-4DE2-BC5F-C46D594BA7AA}" presName="textRect" presStyleLbl="revTx" presStyleIdx="1" presStyleCnt="3">
        <dgm:presLayoutVars>
          <dgm:chMax val="1"/>
          <dgm:chPref val="1"/>
        </dgm:presLayoutVars>
      </dgm:prSet>
      <dgm:spPr/>
    </dgm:pt>
    <dgm:pt modelId="{1C8C6F64-9272-4BA1-9F2D-BACCDF7FE26D}" type="pres">
      <dgm:prSet presAssocID="{A5ABC505-7662-4ACD-B454-8C10AB42953D}" presName="sibTrans" presStyleCnt="0"/>
      <dgm:spPr/>
    </dgm:pt>
    <dgm:pt modelId="{E856A048-D9F3-456D-9F79-7DF90B937219}" type="pres">
      <dgm:prSet presAssocID="{26E7E1BC-FB18-4739-B4AC-0C4144DC5623}" presName="compNode" presStyleCnt="0"/>
      <dgm:spPr/>
    </dgm:pt>
    <dgm:pt modelId="{FC08D1A0-40C1-46F5-81DE-B295BAF3A055}" type="pres">
      <dgm:prSet presAssocID="{26E7E1BC-FB18-4739-B4AC-0C4144DC56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larm Clock"/>
        </a:ext>
      </dgm:extLst>
    </dgm:pt>
    <dgm:pt modelId="{6FFAE4BB-8F2E-42D4-BF75-0C9ECDF62557}" type="pres">
      <dgm:prSet presAssocID="{26E7E1BC-FB18-4739-B4AC-0C4144DC5623}" presName="spaceRect" presStyleCnt="0"/>
      <dgm:spPr/>
    </dgm:pt>
    <dgm:pt modelId="{9B72DC2A-CB30-47A0-863C-65492286D288}" type="pres">
      <dgm:prSet presAssocID="{26E7E1BC-FB18-4739-B4AC-0C4144DC5623}" presName="textRect" presStyleLbl="revTx" presStyleIdx="2" presStyleCnt="3">
        <dgm:presLayoutVars>
          <dgm:chMax val="1"/>
          <dgm:chPref val="1"/>
        </dgm:presLayoutVars>
      </dgm:prSet>
      <dgm:spPr/>
    </dgm:pt>
  </dgm:ptLst>
  <dgm:cxnLst>
    <dgm:cxn modelId="{E3FCF613-9FD2-4B78-9935-6D1C3BBC7F1A}" srcId="{DF02F301-D506-4A56-BD7C-336D104023C1}" destId="{3406DE1D-EA1D-4208-BFE5-AC5E2D96E2F7}" srcOrd="0" destOrd="0" parTransId="{039AB472-5C8D-45B2-9183-BB165ECE2160}" sibTransId="{0373AA93-66D8-4ED5-9307-D9AD0A8E8DCB}"/>
    <dgm:cxn modelId="{69D04F7B-CAA8-48CD-A5AD-7F66C79FB1E9}" type="presOf" srcId="{DF02F301-D506-4A56-BD7C-336D104023C1}" destId="{985B5F57-387B-4395-AD89-FF9292A19C1B}" srcOrd="0" destOrd="0" presId="urn:microsoft.com/office/officeart/2018/2/layout/IconLabelList"/>
    <dgm:cxn modelId="{86499489-DC91-4446-BD7E-DA6F31AFC6D7}" type="presOf" srcId="{26E7E1BC-FB18-4739-B4AC-0C4144DC5623}" destId="{9B72DC2A-CB30-47A0-863C-65492286D288}" srcOrd="0" destOrd="0" presId="urn:microsoft.com/office/officeart/2018/2/layout/IconLabelList"/>
    <dgm:cxn modelId="{E88ACFA7-35F4-4A1E-81E2-E8C7B27812E3}" srcId="{DF02F301-D506-4A56-BD7C-336D104023C1}" destId="{D014C2B9-91A1-4DE2-BC5F-C46D594BA7AA}" srcOrd="1" destOrd="0" parTransId="{DAF186D3-2DB8-4ED8-9A74-820E681BDE6D}" sibTransId="{A5ABC505-7662-4ACD-B454-8C10AB42953D}"/>
    <dgm:cxn modelId="{7557F4AE-DF99-4F6B-9571-1D8781AE332A}" type="presOf" srcId="{D014C2B9-91A1-4DE2-BC5F-C46D594BA7AA}" destId="{F9D5D6C3-D484-4063-972C-DA42B83D4502}" srcOrd="0" destOrd="0" presId="urn:microsoft.com/office/officeart/2018/2/layout/IconLabelList"/>
    <dgm:cxn modelId="{459E2CBB-88FD-4DA5-A010-8544D1A2CAC3}" srcId="{DF02F301-D506-4A56-BD7C-336D104023C1}" destId="{26E7E1BC-FB18-4739-B4AC-0C4144DC5623}" srcOrd="2" destOrd="0" parTransId="{A0304810-C89D-4748-9BE2-17D561C6F1B6}" sibTransId="{1AB4B052-AA25-4648-9188-A8A97F5F9BBE}"/>
    <dgm:cxn modelId="{26DC10FC-FB6A-461C-B73E-C165630E60CC}" type="presOf" srcId="{3406DE1D-EA1D-4208-BFE5-AC5E2D96E2F7}" destId="{536D6F3E-BB96-4711-B88F-F8CA71424C44}" srcOrd="0" destOrd="0" presId="urn:microsoft.com/office/officeart/2018/2/layout/IconLabelList"/>
    <dgm:cxn modelId="{82699EC1-1EC2-4B36-A87E-A5CB85EF3352}" type="presParOf" srcId="{985B5F57-387B-4395-AD89-FF9292A19C1B}" destId="{63CE9491-9E71-4D41-8D93-C13884955A6B}" srcOrd="0" destOrd="0" presId="urn:microsoft.com/office/officeart/2018/2/layout/IconLabelList"/>
    <dgm:cxn modelId="{B6D36D3F-4F14-46A2-9E7C-81CB5D7A3BD7}" type="presParOf" srcId="{63CE9491-9E71-4D41-8D93-C13884955A6B}" destId="{65BD073A-5A40-4C09-89CE-E7ACADDD58E0}" srcOrd="0" destOrd="0" presId="urn:microsoft.com/office/officeart/2018/2/layout/IconLabelList"/>
    <dgm:cxn modelId="{A9295E26-7133-4E3D-9338-358247A7CC06}" type="presParOf" srcId="{63CE9491-9E71-4D41-8D93-C13884955A6B}" destId="{5D783703-1687-4265-A9A2-6408B408F612}" srcOrd="1" destOrd="0" presId="urn:microsoft.com/office/officeart/2018/2/layout/IconLabelList"/>
    <dgm:cxn modelId="{A03A3C7D-86B4-4160-86A1-BE16CDB2DBC4}" type="presParOf" srcId="{63CE9491-9E71-4D41-8D93-C13884955A6B}" destId="{536D6F3E-BB96-4711-B88F-F8CA71424C44}" srcOrd="2" destOrd="0" presId="urn:microsoft.com/office/officeart/2018/2/layout/IconLabelList"/>
    <dgm:cxn modelId="{02BF2F48-25E9-4AEE-AB3C-2A7DD7150240}" type="presParOf" srcId="{985B5F57-387B-4395-AD89-FF9292A19C1B}" destId="{D6847B2F-D3E0-4DC3-B9FC-B8D1599F9616}" srcOrd="1" destOrd="0" presId="urn:microsoft.com/office/officeart/2018/2/layout/IconLabelList"/>
    <dgm:cxn modelId="{192749E5-DC93-421F-BDA3-68A90120E15F}" type="presParOf" srcId="{985B5F57-387B-4395-AD89-FF9292A19C1B}" destId="{2516B6EB-48B3-4374-A28D-0377A23BC03C}" srcOrd="2" destOrd="0" presId="urn:microsoft.com/office/officeart/2018/2/layout/IconLabelList"/>
    <dgm:cxn modelId="{6657EF05-4BAF-45A9-B1D2-86FD6217881B}" type="presParOf" srcId="{2516B6EB-48B3-4374-A28D-0377A23BC03C}" destId="{5A551D49-BCC5-47E8-9F79-88EBB6F6ACB3}" srcOrd="0" destOrd="0" presId="urn:microsoft.com/office/officeart/2018/2/layout/IconLabelList"/>
    <dgm:cxn modelId="{4620926C-3784-4AF5-BD73-108768387DBD}" type="presParOf" srcId="{2516B6EB-48B3-4374-A28D-0377A23BC03C}" destId="{83B14121-3A6C-4566-AA6B-B7AC7070194E}" srcOrd="1" destOrd="0" presId="urn:microsoft.com/office/officeart/2018/2/layout/IconLabelList"/>
    <dgm:cxn modelId="{CE6DEE6C-BA92-410E-B2E9-FBD1CEBA503A}" type="presParOf" srcId="{2516B6EB-48B3-4374-A28D-0377A23BC03C}" destId="{F9D5D6C3-D484-4063-972C-DA42B83D4502}" srcOrd="2" destOrd="0" presId="urn:microsoft.com/office/officeart/2018/2/layout/IconLabelList"/>
    <dgm:cxn modelId="{EA49A60E-EC4D-4161-8E81-E8A9336D477E}" type="presParOf" srcId="{985B5F57-387B-4395-AD89-FF9292A19C1B}" destId="{1C8C6F64-9272-4BA1-9F2D-BACCDF7FE26D}" srcOrd="3" destOrd="0" presId="urn:microsoft.com/office/officeart/2018/2/layout/IconLabelList"/>
    <dgm:cxn modelId="{B6090225-C623-4E61-9BBB-1F9E6D8A8193}" type="presParOf" srcId="{985B5F57-387B-4395-AD89-FF9292A19C1B}" destId="{E856A048-D9F3-456D-9F79-7DF90B937219}" srcOrd="4" destOrd="0" presId="urn:microsoft.com/office/officeart/2018/2/layout/IconLabelList"/>
    <dgm:cxn modelId="{595EF547-43C3-4258-8073-314641414380}" type="presParOf" srcId="{E856A048-D9F3-456D-9F79-7DF90B937219}" destId="{FC08D1A0-40C1-46F5-81DE-B295BAF3A055}" srcOrd="0" destOrd="0" presId="urn:microsoft.com/office/officeart/2018/2/layout/IconLabelList"/>
    <dgm:cxn modelId="{37AD2868-9019-42FE-9AD6-5BCA5ADE3E1C}" type="presParOf" srcId="{E856A048-D9F3-456D-9F79-7DF90B937219}" destId="{6FFAE4BB-8F2E-42D4-BF75-0C9ECDF62557}" srcOrd="1" destOrd="0" presId="urn:microsoft.com/office/officeart/2018/2/layout/IconLabelList"/>
    <dgm:cxn modelId="{9E8A9B9A-9E3D-4F45-968C-7B1364691989}" type="presParOf" srcId="{E856A048-D9F3-456D-9F79-7DF90B937219}" destId="{9B72DC2A-CB30-47A0-863C-65492286D288}"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D073A-5A40-4C09-89CE-E7ACADDD58E0}">
      <dsp:nvSpPr>
        <dsp:cNvPr id="0" name=""/>
        <dsp:cNvSpPr/>
      </dsp:nvSpPr>
      <dsp:spPr>
        <a:xfrm>
          <a:off x="1099641" y="482217"/>
          <a:ext cx="1280707" cy="1280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6D6F3E-BB96-4711-B88F-F8CA71424C44}">
      <dsp:nvSpPr>
        <dsp:cNvPr id="0" name=""/>
        <dsp:cNvSpPr/>
      </dsp:nvSpPr>
      <dsp:spPr>
        <a:xfrm>
          <a:off x="316987" y="2116004"/>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t>Switching response problems</a:t>
          </a:r>
          <a:endParaRPr lang="en-US" sz="2000" kern="1200"/>
        </a:p>
      </dsp:txBody>
      <dsp:txXfrm>
        <a:off x="316987" y="2116004"/>
        <a:ext cx="2846016" cy="720000"/>
      </dsp:txXfrm>
    </dsp:sp>
    <dsp:sp modelId="{5A551D49-BCC5-47E8-9F79-88EBB6F6ACB3}">
      <dsp:nvSpPr>
        <dsp:cNvPr id="0" name=""/>
        <dsp:cNvSpPr/>
      </dsp:nvSpPr>
      <dsp:spPr>
        <a:xfrm>
          <a:off x="4443710" y="482217"/>
          <a:ext cx="1280707" cy="1280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D5D6C3-D484-4063-972C-DA42B83D4502}">
      <dsp:nvSpPr>
        <dsp:cNvPr id="0" name=""/>
        <dsp:cNvSpPr/>
      </dsp:nvSpPr>
      <dsp:spPr>
        <a:xfrm>
          <a:off x="3661055" y="2116004"/>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t>7-segment Display</a:t>
          </a:r>
          <a:endParaRPr lang="en-US" sz="2000" kern="1200"/>
        </a:p>
      </dsp:txBody>
      <dsp:txXfrm>
        <a:off x="3661055" y="2116004"/>
        <a:ext cx="2846016" cy="720000"/>
      </dsp:txXfrm>
    </dsp:sp>
    <dsp:sp modelId="{FC08D1A0-40C1-46F5-81DE-B295BAF3A055}">
      <dsp:nvSpPr>
        <dsp:cNvPr id="0" name=""/>
        <dsp:cNvSpPr/>
      </dsp:nvSpPr>
      <dsp:spPr>
        <a:xfrm>
          <a:off x="7787779" y="482217"/>
          <a:ext cx="1280707" cy="1280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72DC2A-CB30-47A0-863C-65492286D288}">
      <dsp:nvSpPr>
        <dsp:cNvPr id="0" name=""/>
        <dsp:cNvSpPr/>
      </dsp:nvSpPr>
      <dsp:spPr>
        <a:xfrm>
          <a:off x="7005124" y="2116004"/>
          <a:ext cx="28460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t>Timer</a:t>
          </a:r>
          <a:endParaRPr lang="en-US" sz="2000" kern="1200"/>
        </a:p>
      </dsp:txBody>
      <dsp:txXfrm>
        <a:off x="7005124" y="2116004"/>
        <a:ext cx="284601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9B858-5A36-4112-B008-3921327F0F24}" type="datetimeFigureOut">
              <a:rPr lang="zh-CN" altLang="en-US" smtClean="0"/>
              <a:t>2022/5/13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4F079-96EB-4758-B39D-AB362977AF72}" type="slidenum">
              <a:rPr lang="zh-CN" altLang="en-US" smtClean="0"/>
              <a:t>‹#›</a:t>
            </a:fld>
            <a:endParaRPr lang="zh-CN" altLang="en-US"/>
          </a:p>
        </p:txBody>
      </p:sp>
    </p:spTree>
    <p:extLst>
      <p:ext uri="{BB962C8B-B14F-4D97-AF65-F5344CB8AC3E}">
        <p14:creationId xmlns:p14="http://schemas.microsoft.com/office/powerpoint/2010/main" val="1806844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Hi, </a:t>
            </a:r>
            <a:r>
              <a:rPr lang="en-US" altLang="zh-CN" sz="1800" kern="100" dirty="0" err="1">
                <a:effectLst/>
                <a:latin typeface="Arial" panose="020B0604020202020204" pitchFamily="34" charset="0"/>
                <a:ea typeface="等线" panose="02010600030101010101" pitchFamily="2" charset="-122"/>
                <a:cs typeface="Times New Roman" panose="02020603050405020304" pitchFamily="18" charset="0"/>
              </a:rPr>
              <a:t>im</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Yucheng Lin. The mini project is to create a game, Tic Tac Toe.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1</a:t>
            </a:fld>
            <a:endParaRPr lang="zh-CN" altLang="en-US"/>
          </a:p>
        </p:txBody>
      </p:sp>
    </p:spTree>
    <p:extLst>
      <p:ext uri="{BB962C8B-B14F-4D97-AF65-F5344CB8AC3E}">
        <p14:creationId xmlns:p14="http://schemas.microsoft.com/office/powerpoint/2010/main" val="242664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 aim is to program the DE1-SoC development board and the LT24 LCD module.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 presentation was divided into four parts: introduction, Game rules, testing and conclusion.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In Figure, that part is the DE1-SoC board and the smaller one is the LT24 LCD module.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2</a:t>
            </a:fld>
            <a:endParaRPr lang="zh-CN" altLang="en-US"/>
          </a:p>
        </p:txBody>
      </p:sp>
    </p:spTree>
    <p:extLst>
      <p:ext uri="{BB962C8B-B14F-4D97-AF65-F5344CB8AC3E}">
        <p14:creationId xmlns:p14="http://schemas.microsoft.com/office/powerpoint/2010/main" val="2656377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The tic-tac-toe game is controlled by the DE1 board, mainly using LED lights, switches and buttons.</a:t>
            </a:r>
            <a:r>
              <a:rPr lang="en-US" altLang="zh-CN" sz="1800" kern="100" dirty="0">
                <a:solidFill>
                  <a:srgbClr val="2E3033"/>
                </a:solidFill>
                <a:effectLst/>
                <a:latin typeface="Arial" panose="020B0604020202020204" pitchFamily="34" charset="0"/>
                <a:ea typeface="等线" panose="02010600030101010101" pitchFamily="2" charset="-122"/>
                <a:cs typeface="Times New Roman" panose="02020603050405020304" pitchFamily="18" charset="0"/>
              </a:rPr>
              <a:t> </a:t>
            </a:r>
            <a:r>
              <a:rPr lang="en-US" altLang="zh-CN"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Then,</a:t>
            </a:r>
            <a:r>
              <a:rPr lang="en-US" altLang="zh-CN" sz="1800" kern="100" dirty="0">
                <a:solidFill>
                  <a:srgbClr val="2E3033"/>
                </a:solidFill>
                <a:effectLst/>
                <a:latin typeface="Arial" panose="020B0604020202020204" pitchFamily="34" charset="0"/>
                <a:ea typeface="等线" panose="02010600030101010101" pitchFamily="2" charset="-122"/>
                <a:cs typeface="Times New Roman" panose="02020603050405020304" pitchFamily="18" charset="0"/>
              </a:rPr>
              <a:t> the game screen is displayed on the LT24 LCD module according to the corresponding control, and only can display 240 by 320 images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On the right is the picture cover of the game.</a:t>
            </a:r>
          </a:p>
          <a:p>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3</a:t>
            </a:fld>
            <a:endParaRPr lang="zh-CN" altLang="en-US"/>
          </a:p>
        </p:txBody>
      </p:sp>
    </p:spTree>
    <p:extLst>
      <p:ext uri="{BB962C8B-B14F-4D97-AF65-F5344CB8AC3E}">
        <p14:creationId xmlns:p14="http://schemas.microsoft.com/office/powerpoint/2010/main" val="3627006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Next are the rules of the game.</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There are four main steps.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The first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is the game cover, you can see that player 1 is a circle and player 2 is a cross.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When</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you press button 3, the game starts. You can see the numbers on the nine squares, which correspond to the nine switches.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Start</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with player 1, then player 2 and turn players around until the game is over.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The third step</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is to judge who wins. If a player's circles or crosses form a line, the player wins.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solidFill>
                  <a:srgbClr val="FF0000"/>
                </a:solidFill>
                <a:effectLst/>
                <a:latin typeface="Arial" panose="020B0604020202020204" pitchFamily="34" charset="0"/>
                <a:ea typeface="等线" panose="02010600030101010101" pitchFamily="2" charset="-122"/>
                <a:cs typeface="Times New Roman" panose="02020603050405020304" pitchFamily="18" charset="0"/>
              </a:rPr>
              <a:t>Finally,</a:t>
            </a:r>
            <a:r>
              <a:rPr lang="en-US" altLang="zh-CN" sz="1800" kern="100" dirty="0">
                <a:effectLst/>
                <a:latin typeface="Arial" panose="020B0604020202020204" pitchFamily="34" charset="0"/>
                <a:ea typeface="等线" panose="02010600030101010101" pitchFamily="2" charset="-122"/>
                <a:cs typeface="Times New Roman" panose="02020603050405020304" pitchFamily="18" charset="0"/>
              </a:rPr>
              <a:t> press Key_1 to see the results, with P1 wins or P2 wins or Tie. In addition, when pressing Key_2, the game is reset.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4</a:t>
            </a:fld>
            <a:endParaRPr lang="zh-CN" altLang="en-US"/>
          </a:p>
        </p:txBody>
      </p:sp>
    </p:spTree>
    <p:extLst>
      <p:ext uri="{BB962C8B-B14F-4D97-AF65-F5344CB8AC3E}">
        <p14:creationId xmlns:p14="http://schemas.microsoft.com/office/powerpoint/2010/main" val="286782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whole game was created using the LT24 module, key, switches ,LED and the while function. The results of the tests were generally successful, although sometimes the switch did not immediately respond to the picture on the LT24, this did not affect the results. In the future, the game could be improved by adding a 7-segment display to show which player is currently playing, or by adding a timer to limit the game time.</a:t>
            </a:r>
            <a:endParaRPr lang="zh-CN" altLang="en-US" dirty="0"/>
          </a:p>
        </p:txBody>
      </p:sp>
      <p:sp>
        <p:nvSpPr>
          <p:cNvPr id="4" name="灯片编号占位符 3"/>
          <p:cNvSpPr>
            <a:spLocks noGrp="1"/>
          </p:cNvSpPr>
          <p:nvPr>
            <p:ph type="sldNum" sz="quarter" idx="5"/>
          </p:nvPr>
        </p:nvSpPr>
        <p:spPr/>
        <p:txBody>
          <a:bodyPr/>
          <a:lstStyle/>
          <a:p>
            <a:fld id="{2D34F079-96EB-4758-B39D-AB362977AF72}" type="slidenum">
              <a:rPr lang="zh-CN" altLang="en-US" smtClean="0"/>
              <a:t>8</a:t>
            </a:fld>
            <a:endParaRPr lang="zh-CN" altLang="en-US"/>
          </a:p>
        </p:txBody>
      </p:sp>
    </p:spTree>
    <p:extLst>
      <p:ext uri="{BB962C8B-B14F-4D97-AF65-F5344CB8AC3E}">
        <p14:creationId xmlns:p14="http://schemas.microsoft.com/office/powerpoint/2010/main" val="834713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729F1-DCEB-3437-B319-9AD62C0307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BC573F1-C8B2-DEE6-F5CB-1B68F900F7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B3D36B-FA8B-0E61-701D-5C838E26B2B4}"/>
              </a:ext>
            </a:extLst>
          </p:cNvPr>
          <p:cNvSpPr>
            <a:spLocks noGrp="1"/>
          </p:cNvSpPr>
          <p:nvPr>
            <p:ph type="dt" sz="half" idx="10"/>
          </p:nvPr>
        </p:nvSpPr>
        <p:spPr/>
        <p:txBody>
          <a:bodyPr/>
          <a:lstStyle/>
          <a:p>
            <a:fld id="{8590C356-EDF7-40F3-B30E-3AB2532FEB95}" type="datetimeFigureOut">
              <a:rPr lang="zh-CN" altLang="en-US" smtClean="0"/>
              <a:t>2022/5/13</a:t>
            </a:fld>
            <a:endParaRPr lang="zh-CN" altLang="en-US"/>
          </a:p>
        </p:txBody>
      </p:sp>
      <p:sp>
        <p:nvSpPr>
          <p:cNvPr id="5" name="页脚占位符 4">
            <a:extLst>
              <a:ext uri="{FF2B5EF4-FFF2-40B4-BE49-F238E27FC236}">
                <a16:creationId xmlns:a16="http://schemas.microsoft.com/office/drawing/2014/main" id="{E88FB2EB-B7D6-6388-C09D-5760BE320C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D8ED09-58CA-188E-4B3B-79B2DC83EDE8}"/>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2960954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84D45-FDC2-7D8E-E6E5-0291396F88C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61A97EF-CA14-A17A-2117-8EA0E837D0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4CC175-0711-D633-6A36-935D62B69766}"/>
              </a:ext>
            </a:extLst>
          </p:cNvPr>
          <p:cNvSpPr>
            <a:spLocks noGrp="1"/>
          </p:cNvSpPr>
          <p:nvPr>
            <p:ph type="dt" sz="half" idx="10"/>
          </p:nvPr>
        </p:nvSpPr>
        <p:spPr/>
        <p:txBody>
          <a:bodyPr/>
          <a:lstStyle/>
          <a:p>
            <a:fld id="{8590C356-EDF7-40F3-B30E-3AB2532FEB95}" type="datetimeFigureOut">
              <a:rPr lang="zh-CN" altLang="en-US" smtClean="0"/>
              <a:t>2022/5/13</a:t>
            </a:fld>
            <a:endParaRPr lang="zh-CN" altLang="en-US"/>
          </a:p>
        </p:txBody>
      </p:sp>
      <p:sp>
        <p:nvSpPr>
          <p:cNvPr id="5" name="页脚占位符 4">
            <a:extLst>
              <a:ext uri="{FF2B5EF4-FFF2-40B4-BE49-F238E27FC236}">
                <a16:creationId xmlns:a16="http://schemas.microsoft.com/office/drawing/2014/main" id="{50AA74B3-ACAD-C934-8A4F-EC00A85E45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3AA201-0EFE-47F0-7A84-6FAC016C907B}"/>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307666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E1DC41-0E42-BF8E-C6C4-E35DFB2D282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1216795-4041-8BDF-5886-4443E459443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C72567-56F4-D15C-13E9-C2EF1E4B32FC}"/>
              </a:ext>
            </a:extLst>
          </p:cNvPr>
          <p:cNvSpPr>
            <a:spLocks noGrp="1"/>
          </p:cNvSpPr>
          <p:nvPr>
            <p:ph type="dt" sz="half" idx="10"/>
          </p:nvPr>
        </p:nvSpPr>
        <p:spPr/>
        <p:txBody>
          <a:bodyPr/>
          <a:lstStyle/>
          <a:p>
            <a:fld id="{8590C356-EDF7-40F3-B30E-3AB2532FEB95}" type="datetimeFigureOut">
              <a:rPr lang="zh-CN" altLang="en-US" smtClean="0"/>
              <a:t>2022/5/13</a:t>
            </a:fld>
            <a:endParaRPr lang="zh-CN" altLang="en-US"/>
          </a:p>
        </p:txBody>
      </p:sp>
      <p:sp>
        <p:nvSpPr>
          <p:cNvPr id="5" name="页脚占位符 4">
            <a:extLst>
              <a:ext uri="{FF2B5EF4-FFF2-40B4-BE49-F238E27FC236}">
                <a16:creationId xmlns:a16="http://schemas.microsoft.com/office/drawing/2014/main" id="{6C54E8B8-F612-E00C-19BC-201F579906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1E7656-99D3-1099-0C23-F500D7E31E6E}"/>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572454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78100-3BF4-1381-559A-F308B29F6CB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328758-81EB-FD12-0D97-835E75B2FE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DBFCC54-2B7D-DBF4-A295-AFCA056F2D25}"/>
              </a:ext>
            </a:extLst>
          </p:cNvPr>
          <p:cNvSpPr>
            <a:spLocks noGrp="1"/>
          </p:cNvSpPr>
          <p:nvPr>
            <p:ph type="dt" sz="half" idx="10"/>
          </p:nvPr>
        </p:nvSpPr>
        <p:spPr/>
        <p:txBody>
          <a:bodyPr/>
          <a:lstStyle/>
          <a:p>
            <a:fld id="{8590C356-EDF7-40F3-B30E-3AB2532FEB95}" type="datetimeFigureOut">
              <a:rPr lang="zh-CN" altLang="en-US" smtClean="0"/>
              <a:t>2022/5/13</a:t>
            </a:fld>
            <a:endParaRPr lang="zh-CN" altLang="en-US"/>
          </a:p>
        </p:txBody>
      </p:sp>
      <p:sp>
        <p:nvSpPr>
          <p:cNvPr id="5" name="页脚占位符 4">
            <a:extLst>
              <a:ext uri="{FF2B5EF4-FFF2-40B4-BE49-F238E27FC236}">
                <a16:creationId xmlns:a16="http://schemas.microsoft.com/office/drawing/2014/main" id="{9FE829F6-214E-4461-EF03-36DB4407AC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4BB12A-7BF4-D444-0033-A4F605719D2E}"/>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4252791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0B8E5-9A87-6A98-EACE-049D084318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9BD10D2-AE9D-56B3-DBC9-2588952FC4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221C70D-B40F-4215-E1E1-7C75BBF89930}"/>
              </a:ext>
            </a:extLst>
          </p:cNvPr>
          <p:cNvSpPr>
            <a:spLocks noGrp="1"/>
          </p:cNvSpPr>
          <p:nvPr>
            <p:ph type="dt" sz="half" idx="10"/>
          </p:nvPr>
        </p:nvSpPr>
        <p:spPr/>
        <p:txBody>
          <a:bodyPr/>
          <a:lstStyle/>
          <a:p>
            <a:fld id="{8590C356-EDF7-40F3-B30E-3AB2532FEB95}" type="datetimeFigureOut">
              <a:rPr lang="zh-CN" altLang="en-US" smtClean="0"/>
              <a:t>2022/5/13</a:t>
            </a:fld>
            <a:endParaRPr lang="zh-CN" altLang="en-US"/>
          </a:p>
        </p:txBody>
      </p:sp>
      <p:sp>
        <p:nvSpPr>
          <p:cNvPr id="5" name="页脚占位符 4">
            <a:extLst>
              <a:ext uri="{FF2B5EF4-FFF2-40B4-BE49-F238E27FC236}">
                <a16:creationId xmlns:a16="http://schemas.microsoft.com/office/drawing/2014/main" id="{D4D5409D-A7FA-E2A5-BF86-48B628215F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9411D5-871E-E801-6F93-36EDBC90C28B}"/>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1131684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9D8E4-08F4-1FA0-3675-793031964DA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A68060-32EA-1537-D8A8-087EB24A161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2728411-C929-0F1C-E633-D67D651DDA4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4B29B5-ED46-9E88-5478-908E932DBFE1}"/>
              </a:ext>
            </a:extLst>
          </p:cNvPr>
          <p:cNvSpPr>
            <a:spLocks noGrp="1"/>
          </p:cNvSpPr>
          <p:nvPr>
            <p:ph type="dt" sz="half" idx="10"/>
          </p:nvPr>
        </p:nvSpPr>
        <p:spPr/>
        <p:txBody>
          <a:bodyPr/>
          <a:lstStyle/>
          <a:p>
            <a:fld id="{8590C356-EDF7-40F3-B30E-3AB2532FEB95}" type="datetimeFigureOut">
              <a:rPr lang="zh-CN" altLang="en-US" smtClean="0"/>
              <a:t>2022/5/13</a:t>
            </a:fld>
            <a:endParaRPr lang="zh-CN" altLang="en-US"/>
          </a:p>
        </p:txBody>
      </p:sp>
      <p:sp>
        <p:nvSpPr>
          <p:cNvPr id="6" name="页脚占位符 5">
            <a:extLst>
              <a:ext uri="{FF2B5EF4-FFF2-40B4-BE49-F238E27FC236}">
                <a16:creationId xmlns:a16="http://schemas.microsoft.com/office/drawing/2014/main" id="{ABCD6152-8513-46AD-B215-3CC1AED4DB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1E5E28-3175-4126-E934-C46BF4697073}"/>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1320901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C8F72-871E-6A93-6F92-93F2D382AF2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FC5C07-5BF9-3D9D-F78A-DA178CA403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7776A90-957B-0038-C43C-00139613B52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011071-B742-0520-F647-E8F5688BB2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4116B81-6571-CF8F-AC30-044957D3D11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793DBD-BE13-4B3A-BA7D-9B5B02C01CAC}"/>
              </a:ext>
            </a:extLst>
          </p:cNvPr>
          <p:cNvSpPr>
            <a:spLocks noGrp="1"/>
          </p:cNvSpPr>
          <p:nvPr>
            <p:ph type="dt" sz="half" idx="10"/>
          </p:nvPr>
        </p:nvSpPr>
        <p:spPr/>
        <p:txBody>
          <a:bodyPr/>
          <a:lstStyle/>
          <a:p>
            <a:fld id="{8590C356-EDF7-40F3-B30E-3AB2532FEB95}" type="datetimeFigureOut">
              <a:rPr lang="zh-CN" altLang="en-US" smtClean="0"/>
              <a:t>2022/5/13</a:t>
            </a:fld>
            <a:endParaRPr lang="zh-CN" altLang="en-US"/>
          </a:p>
        </p:txBody>
      </p:sp>
      <p:sp>
        <p:nvSpPr>
          <p:cNvPr id="8" name="页脚占位符 7">
            <a:extLst>
              <a:ext uri="{FF2B5EF4-FFF2-40B4-BE49-F238E27FC236}">
                <a16:creationId xmlns:a16="http://schemas.microsoft.com/office/drawing/2014/main" id="{690A208C-9AFC-F46D-4537-B5F9A4B3C9E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C30F8C3-A796-5059-A8EA-235F32BBFA05}"/>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40819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2F7F9-663B-32E0-0126-3FBA824C676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E02294-B604-EB90-D91C-A8632F76FADA}"/>
              </a:ext>
            </a:extLst>
          </p:cNvPr>
          <p:cNvSpPr>
            <a:spLocks noGrp="1"/>
          </p:cNvSpPr>
          <p:nvPr>
            <p:ph type="dt" sz="half" idx="10"/>
          </p:nvPr>
        </p:nvSpPr>
        <p:spPr/>
        <p:txBody>
          <a:bodyPr/>
          <a:lstStyle/>
          <a:p>
            <a:fld id="{8590C356-EDF7-40F3-B30E-3AB2532FEB95}" type="datetimeFigureOut">
              <a:rPr lang="zh-CN" altLang="en-US" smtClean="0"/>
              <a:t>2022/5/13</a:t>
            </a:fld>
            <a:endParaRPr lang="zh-CN" altLang="en-US"/>
          </a:p>
        </p:txBody>
      </p:sp>
      <p:sp>
        <p:nvSpPr>
          <p:cNvPr id="4" name="页脚占位符 3">
            <a:extLst>
              <a:ext uri="{FF2B5EF4-FFF2-40B4-BE49-F238E27FC236}">
                <a16:creationId xmlns:a16="http://schemas.microsoft.com/office/drawing/2014/main" id="{725A2501-0358-F281-4ED9-1AA95AFE187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AD531B-720B-2BFE-62DE-B4FF64B662AB}"/>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249178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B5D34CF-957B-7815-A371-D69290133768}"/>
              </a:ext>
            </a:extLst>
          </p:cNvPr>
          <p:cNvSpPr>
            <a:spLocks noGrp="1"/>
          </p:cNvSpPr>
          <p:nvPr>
            <p:ph type="dt" sz="half" idx="10"/>
          </p:nvPr>
        </p:nvSpPr>
        <p:spPr/>
        <p:txBody>
          <a:bodyPr/>
          <a:lstStyle/>
          <a:p>
            <a:fld id="{8590C356-EDF7-40F3-B30E-3AB2532FEB95}" type="datetimeFigureOut">
              <a:rPr lang="zh-CN" altLang="en-US" smtClean="0"/>
              <a:t>2022/5/13</a:t>
            </a:fld>
            <a:endParaRPr lang="zh-CN" altLang="en-US"/>
          </a:p>
        </p:txBody>
      </p:sp>
      <p:sp>
        <p:nvSpPr>
          <p:cNvPr id="3" name="页脚占位符 2">
            <a:extLst>
              <a:ext uri="{FF2B5EF4-FFF2-40B4-BE49-F238E27FC236}">
                <a16:creationId xmlns:a16="http://schemas.microsoft.com/office/drawing/2014/main" id="{7AC055BE-5A03-4F80-2EF7-063929AFDC8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71335F5-9CA2-5C72-0A3C-0133AE35A699}"/>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1412418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8D5A6-7961-FA32-DC4C-ABEEBFE6A9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3B0F9BE-11CD-C64B-7051-B6B5BA429B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749C2B9-A21D-B373-06E0-E9674B8D9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B9C68B0-D296-0259-0B5A-0EBA3907FF18}"/>
              </a:ext>
            </a:extLst>
          </p:cNvPr>
          <p:cNvSpPr>
            <a:spLocks noGrp="1"/>
          </p:cNvSpPr>
          <p:nvPr>
            <p:ph type="dt" sz="half" idx="10"/>
          </p:nvPr>
        </p:nvSpPr>
        <p:spPr/>
        <p:txBody>
          <a:bodyPr/>
          <a:lstStyle/>
          <a:p>
            <a:fld id="{8590C356-EDF7-40F3-B30E-3AB2532FEB95}" type="datetimeFigureOut">
              <a:rPr lang="zh-CN" altLang="en-US" smtClean="0"/>
              <a:t>2022/5/13</a:t>
            </a:fld>
            <a:endParaRPr lang="zh-CN" altLang="en-US"/>
          </a:p>
        </p:txBody>
      </p:sp>
      <p:sp>
        <p:nvSpPr>
          <p:cNvPr id="6" name="页脚占位符 5">
            <a:extLst>
              <a:ext uri="{FF2B5EF4-FFF2-40B4-BE49-F238E27FC236}">
                <a16:creationId xmlns:a16="http://schemas.microsoft.com/office/drawing/2014/main" id="{05EAF9D5-1874-5CA2-49D9-506EB13E21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350912-BD67-B5EB-3FC6-A7ECD66FB4AC}"/>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358404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7E150C-34F3-CE67-2DE5-61B05B5D81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81093D1-8EA3-C4CE-9B1C-2FA108D964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691321F-9D13-7E4D-E7D3-2A779FA6D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6D826E-C890-B2BD-10D3-98DB89D5A275}"/>
              </a:ext>
            </a:extLst>
          </p:cNvPr>
          <p:cNvSpPr>
            <a:spLocks noGrp="1"/>
          </p:cNvSpPr>
          <p:nvPr>
            <p:ph type="dt" sz="half" idx="10"/>
          </p:nvPr>
        </p:nvSpPr>
        <p:spPr/>
        <p:txBody>
          <a:bodyPr/>
          <a:lstStyle/>
          <a:p>
            <a:fld id="{8590C356-EDF7-40F3-B30E-3AB2532FEB95}" type="datetimeFigureOut">
              <a:rPr lang="zh-CN" altLang="en-US" smtClean="0"/>
              <a:t>2022/5/13</a:t>
            </a:fld>
            <a:endParaRPr lang="zh-CN" altLang="en-US"/>
          </a:p>
        </p:txBody>
      </p:sp>
      <p:sp>
        <p:nvSpPr>
          <p:cNvPr id="6" name="页脚占位符 5">
            <a:extLst>
              <a:ext uri="{FF2B5EF4-FFF2-40B4-BE49-F238E27FC236}">
                <a16:creationId xmlns:a16="http://schemas.microsoft.com/office/drawing/2014/main" id="{C9738016-A3E6-7DB0-803E-87FEA11739B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CA230F-2EC9-D15B-F805-3B7ECD0DC4C6}"/>
              </a:ext>
            </a:extLst>
          </p:cNvPr>
          <p:cNvSpPr>
            <a:spLocks noGrp="1"/>
          </p:cNvSpPr>
          <p:nvPr>
            <p:ph type="sldNum" sz="quarter" idx="12"/>
          </p:nvPr>
        </p:nvSpPr>
        <p:spPr/>
        <p:txBody>
          <a:body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54353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1F8F57-9986-BD7D-1BE9-04B0B1D28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6E8524-78A8-A2C7-038F-F3B515DFD6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90FD76-F88B-F96E-C973-E1A4155569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90C356-EDF7-40F3-B30E-3AB2532FEB95}" type="datetimeFigureOut">
              <a:rPr lang="zh-CN" altLang="en-US" smtClean="0"/>
              <a:t>2022/5/13</a:t>
            </a:fld>
            <a:endParaRPr lang="zh-CN" altLang="en-US"/>
          </a:p>
        </p:txBody>
      </p:sp>
      <p:sp>
        <p:nvSpPr>
          <p:cNvPr id="5" name="页脚占位符 4">
            <a:extLst>
              <a:ext uri="{FF2B5EF4-FFF2-40B4-BE49-F238E27FC236}">
                <a16:creationId xmlns:a16="http://schemas.microsoft.com/office/drawing/2014/main" id="{E0401D46-BF09-6698-9C05-49085EE7E5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50EB415-01E5-15F5-16FC-2273F749F5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2DF7D-11A9-4C6B-8512-E63BCEBBFFFB}" type="slidenum">
              <a:rPr lang="zh-CN" altLang="en-US" smtClean="0"/>
              <a:t>‹#›</a:t>
            </a:fld>
            <a:endParaRPr lang="zh-CN" altLang="en-US"/>
          </a:p>
        </p:txBody>
      </p:sp>
    </p:spTree>
    <p:extLst>
      <p:ext uri="{BB962C8B-B14F-4D97-AF65-F5344CB8AC3E}">
        <p14:creationId xmlns:p14="http://schemas.microsoft.com/office/powerpoint/2010/main" val="771496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4.jpg"/><Relationship Id="rId10" Type="http://schemas.openxmlformats.org/officeDocument/2006/relationships/image" Target="../media/image8.png"/><Relationship Id="rId4" Type="http://schemas.openxmlformats.org/officeDocument/2006/relationships/notesSlide" Target="../notesSlides/notesSlide4.xml"/><Relationship Id="rId9"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microsoft.com/office/2007/relationships/media" Target="../media/media6.m4a"/><Relationship Id="rId7" Type="http://schemas.openxmlformats.org/officeDocument/2006/relationships/image" Target="../media/image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audio" Target="../media/media6.m4a"/></Relationships>
</file>

<file path=ppt/slides/_rels/slide6.xml.rels><?xml version="1.0" encoding="UTF-8" standalone="yes"?>
<Relationships xmlns="http://schemas.openxmlformats.org/package/2006/relationships"><Relationship Id="rId3" Type="http://schemas.microsoft.com/office/2007/relationships/media" Target="../media/media8.m4a"/><Relationship Id="rId7" Type="http://schemas.openxmlformats.org/officeDocument/2006/relationships/image" Target="../media/image1.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audio" Target="../media/media8.m4a"/></Relationships>
</file>

<file path=ppt/slides/_rels/slide7.xml.rels><?xml version="1.0" encoding="UTF-8" standalone="yes"?>
<Relationships xmlns="http://schemas.openxmlformats.org/package/2006/relationships"><Relationship Id="rId3" Type="http://schemas.microsoft.com/office/2007/relationships/media" Target="../media/media10.m4a"/><Relationship Id="rId7" Type="http://schemas.openxmlformats.org/officeDocument/2006/relationships/image" Target="../media/image1.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audio" Target="../media/media10.m4a"/></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647C9E0E-CA48-BADF-F0E9-F003B82A283F}"/>
              </a:ext>
            </a:extLst>
          </p:cNvPr>
          <p:cNvSpPr>
            <a:spLocks noGrp="1"/>
          </p:cNvSpPr>
          <p:nvPr>
            <p:ph type="ctrTitle"/>
          </p:nvPr>
        </p:nvSpPr>
        <p:spPr>
          <a:xfrm>
            <a:off x="1524003" y="1999615"/>
            <a:ext cx="9144000" cy="2764028"/>
          </a:xfrm>
        </p:spPr>
        <p:txBody>
          <a:bodyPr anchor="ctr">
            <a:normAutofit/>
          </a:bodyPr>
          <a:lstStyle/>
          <a:p>
            <a:r>
              <a:rPr lang="en-US" altLang="zh-CN" sz="4500" b="1" kern="100">
                <a:effectLst/>
                <a:latin typeface="Arial" panose="020B0604020202020204" pitchFamily="34" charset="0"/>
                <a:ea typeface="等线" panose="02010600030101010101" pitchFamily="2" charset="-122"/>
                <a:cs typeface="Arial" panose="020B0604020202020204" pitchFamily="34" charset="0"/>
              </a:rPr>
              <a:t>ELEC5620M-Embedded Microprocessor System Design</a:t>
            </a:r>
            <a:r>
              <a:rPr lang="en-US" altLang="zh-CN" sz="4500" kern="100">
                <a:effectLst/>
                <a:latin typeface="Arial" panose="020B0604020202020204" pitchFamily="34" charset="0"/>
                <a:ea typeface="等线" panose="02010600030101010101" pitchFamily="2" charset="-122"/>
                <a:cs typeface="Arial" panose="020B0604020202020204" pitchFamily="34" charset="0"/>
              </a:rPr>
              <a:t> </a:t>
            </a:r>
            <a:br>
              <a:rPr lang="en-US" altLang="zh-CN" sz="4500" kern="100">
                <a:effectLst/>
                <a:latin typeface="Arial" panose="020B0604020202020204" pitchFamily="34" charset="0"/>
                <a:ea typeface="等线" panose="02010600030101010101" pitchFamily="2" charset="-122"/>
                <a:cs typeface="Arial" panose="020B0604020202020204" pitchFamily="34" charset="0"/>
              </a:rPr>
            </a:br>
            <a:br>
              <a:rPr lang="zh-CN" altLang="zh-CN" sz="4500" kern="100">
                <a:effectLst/>
                <a:latin typeface="Arial" panose="020B0604020202020204" pitchFamily="34" charset="0"/>
                <a:ea typeface="等线" panose="02010600030101010101" pitchFamily="2" charset="-122"/>
                <a:cs typeface="Arial" panose="020B0604020202020204" pitchFamily="34" charset="0"/>
              </a:rPr>
            </a:br>
            <a:r>
              <a:rPr lang="en-US" altLang="zh-CN" sz="4500" kern="100">
                <a:effectLst/>
                <a:latin typeface="Arial" panose="020B0604020202020204" pitchFamily="34" charset="0"/>
                <a:ea typeface="等线" panose="02010600030101010101" pitchFamily="2" charset="-122"/>
                <a:cs typeface="Arial" panose="020B0604020202020204" pitchFamily="34" charset="0"/>
              </a:rPr>
              <a:t>Mini-Project – Tic Tac Toe</a:t>
            </a:r>
            <a:endParaRPr lang="zh-CN" altLang="en-US" sz="4500">
              <a:latin typeface="Arial" panose="020B0604020202020204" pitchFamily="34" charset="0"/>
              <a:cs typeface="Arial" panose="020B0604020202020204" pitchFamily="34" charset="0"/>
            </a:endParaRPr>
          </a:p>
        </p:txBody>
      </p:sp>
      <p:sp>
        <p:nvSpPr>
          <p:cNvPr id="3" name="副标题 2">
            <a:extLst>
              <a:ext uri="{FF2B5EF4-FFF2-40B4-BE49-F238E27FC236}">
                <a16:creationId xmlns:a16="http://schemas.microsoft.com/office/drawing/2014/main" id="{548E44B1-298D-9B07-FE19-0F9833B8E766}"/>
              </a:ext>
            </a:extLst>
          </p:cNvPr>
          <p:cNvSpPr>
            <a:spLocks noGrp="1"/>
          </p:cNvSpPr>
          <p:nvPr>
            <p:ph type="subTitle" idx="1"/>
          </p:nvPr>
        </p:nvSpPr>
        <p:spPr>
          <a:xfrm>
            <a:off x="1863566" y="5153311"/>
            <a:ext cx="8464868" cy="742950"/>
          </a:xfrm>
        </p:spPr>
        <p:txBody>
          <a:bodyPr anchor="ctr">
            <a:normAutofit/>
          </a:bodyPr>
          <a:lstStyle/>
          <a:p>
            <a:r>
              <a:rPr lang="en-US" altLang="zh-CN" sz="1800" b="1" kern="100" dirty="0">
                <a:effectLst/>
                <a:latin typeface="Arial" panose="020B0604020202020204" pitchFamily="34" charset="0"/>
                <a:ea typeface="等线" panose="02010600030101010101" pitchFamily="2" charset="-122"/>
                <a:cs typeface="Arial" panose="020B0604020202020204" pitchFamily="34" charset="0"/>
              </a:rPr>
              <a:t>Name:</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 Yucheng Lin</a:t>
            </a:r>
            <a:endParaRPr lang="zh-CN" altLang="zh-CN" sz="1800" kern="100" dirty="0">
              <a:effectLst/>
              <a:latin typeface="Arial" panose="020B0604020202020204" pitchFamily="34" charset="0"/>
              <a:ea typeface="等线" panose="02010600030101010101" pitchFamily="2" charset="-122"/>
              <a:cs typeface="Arial" panose="020B0604020202020204" pitchFamily="34" charset="0"/>
            </a:endParaRPr>
          </a:p>
          <a:p>
            <a:r>
              <a:rPr lang="en-US" altLang="zh-CN" sz="1800" b="1" kern="100" dirty="0">
                <a:effectLst/>
                <a:latin typeface="Arial" panose="020B0604020202020204" pitchFamily="34" charset="0"/>
                <a:ea typeface="等线" panose="02010600030101010101" pitchFamily="2" charset="-122"/>
                <a:cs typeface="Arial" panose="020B0604020202020204" pitchFamily="34" charset="0"/>
              </a:rPr>
              <a:t>Student ID:</a:t>
            </a:r>
            <a:r>
              <a:rPr lang="en-US" altLang="zh-CN" sz="1800" kern="100" dirty="0">
                <a:effectLst/>
                <a:latin typeface="Arial" panose="020B0604020202020204" pitchFamily="34" charset="0"/>
                <a:ea typeface="等线" panose="02010600030101010101" pitchFamily="2" charset="-122"/>
                <a:cs typeface="Arial" panose="020B0604020202020204" pitchFamily="34" charset="0"/>
              </a:rPr>
              <a:t> 201580282</a:t>
            </a:r>
            <a:endParaRPr lang="zh-CN" altLang="zh-CN" sz="1800" kern="100" dirty="0">
              <a:effectLst/>
              <a:latin typeface="Arial" panose="020B0604020202020204" pitchFamily="34" charset="0"/>
              <a:ea typeface="等线" panose="02010600030101010101" pitchFamily="2" charset="-122"/>
              <a:cs typeface="Arial" panose="020B0604020202020204" pitchFamily="34" charset="0"/>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音频 12">
            <a:hlinkClick r:id="" action="ppaction://media"/>
            <a:extLst>
              <a:ext uri="{FF2B5EF4-FFF2-40B4-BE49-F238E27FC236}">
                <a16:creationId xmlns:a16="http://schemas.microsoft.com/office/drawing/2014/main" id="{F861CD4D-F86B-C844-896C-650590B11C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00789262"/>
      </p:ext>
    </p:extLst>
  </p:cSld>
  <p:clrMapOvr>
    <a:masterClrMapping/>
  </p:clrMapOvr>
  <mc:AlternateContent xmlns:mc="http://schemas.openxmlformats.org/markup-compatibility/2006" xmlns:p14="http://schemas.microsoft.com/office/powerpoint/2010/main">
    <mc:Choice Requires="p14">
      <p:transition spd="slow" p14:dur="2000" advTm="5305"/>
    </mc:Choice>
    <mc:Fallback xmlns="">
      <p:transition spd="slow" advTm="5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87D804D3-3052-7039-2EAE-6B1F970DC106}"/>
              </a:ext>
            </a:extLst>
          </p:cNvPr>
          <p:cNvSpPr>
            <a:spLocks noGrp="1"/>
          </p:cNvSpPr>
          <p:nvPr>
            <p:ph type="title"/>
          </p:nvPr>
        </p:nvSpPr>
        <p:spPr>
          <a:xfrm>
            <a:off x="1115568" y="548640"/>
            <a:ext cx="10168128" cy="1179576"/>
          </a:xfrm>
        </p:spPr>
        <p:txBody>
          <a:bodyPr>
            <a:normAutofit/>
          </a:bodyPr>
          <a:lstStyle/>
          <a:p>
            <a:pPr algn="ctr"/>
            <a:r>
              <a:rPr lang="en-US" altLang="zh-CN" sz="4000" b="1" dirty="0">
                <a:latin typeface="Arial" panose="020B0604020202020204" pitchFamily="34" charset="0"/>
                <a:cs typeface="Arial" panose="020B0604020202020204" pitchFamily="34" charset="0"/>
              </a:rPr>
              <a:t>Mini-Project</a:t>
            </a:r>
            <a:endParaRPr lang="zh-CN" altLang="en-US" sz="4000" b="1"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内容占位符 2">
            <a:extLst>
              <a:ext uri="{FF2B5EF4-FFF2-40B4-BE49-F238E27FC236}">
                <a16:creationId xmlns:a16="http://schemas.microsoft.com/office/drawing/2014/main" id="{62C98C48-8F1B-C410-B529-21BE54081530}"/>
              </a:ext>
            </a:extLst>
          </p:cNvPr>
          <p:cNvSpPr>
            <a:spLocks noGrp="1"/>
          </p:cNvSpPr>
          <p:nvPr>
            <p:ph idx="1"/>
          </p:nvPr>
        </p:nvSpPr>
        <p:spPr>
          <a:xfrm>
            <a:off x="1115568" y="2560320"/>
            <a:ext cx="8580226" cy="3319767"/>
          </a:xfrm>
        </p:spPr>
        <p:txBody>
          <a:bodyPr>
            <a:normAutofit fontScale="85000" lnSpcReduction="20000"/>
          </a:bodyPr>
          <a:lstStyle/>
          <a:p>
            <a:r>
              <a:rPr lang="en-US" altLang="zh-CN" sz="3600" dirty="0">
                <a:latin typeface="Arial" panose="020B0604020202020204" pitchFamily="34" charset="0"/>
                <a:cs typeface="Arial" panose="020B0604020202020204" pitchFamily="34" charset="0"/>
              </a:rPr>
              <a:t>Introduction</a:t>
            </a:r>
          </a:p>
          <a:p>
            <a:endParaRPr lang="en-US" altLang="zh-CN" sz="3600" dirty="0">
              <a:latin typeface="Arial" panose="020B0604020202020204" pitchFamily="34" charset="0"/>
              <a:cs typeface="Arial" panose="020B0604020202020204" pitchFamily="34" charset="0"/>
            </a:endParaRPr>
          </a:p>
          <a:p>
            <a:r>
              <a:rPr lang="en-US" altLang="zh-CN" sz="3600" dirty="0">
                <a:latin typeface="Arial" panose="020B0604020202020204" pitchFamily="34" charset="0"/>
                <a:cs typeface="Arial" panose="020B0604020202020204" pitchFamily="34" charset="0"/>
              </a:rPr>
              <a:t>Game Rules</a:t>
            </a:r>
          </a:p>
          <a:p>
            <a:endParaRPr lang="en-US" altLang="zh-CN" sz="3600" dirty="0">
              <a:latin typeface="Arial" panose="020B0604020202020204" pitchFamily="34" charset="0"/>
              <a:cs typeface="Arial" panose="020B0604020202020204" pitchFamily="34" charset="0"/>
            </a:endParaRPr>
          </a:p>
          <a:p>
            <a:r>
              <a:rPr lang="en-US" altLang="zh-CN" sz="3600" dirty="0">
                <a:latin typeface="Arial" panose="020B0604020202020204" pitchFamily="34" charset="0"/>
                <a:cs typeface="Arial" panose="020B0604020202020204" pitchFamily="34" charset="0"/>
              </a:rPr>
              <a:t>Testing &amp; Result</a:t>
            </a:r>
          </a:p>
          <a:p>
            <a:endParaRPr lang="en-US" altLang="zh-CN" sz="3600" dirty="0">
              <a:latin typeface="Arial" panose="020B0604020202020204" pitchFamily="34" charset="0"/>
              <a:cs typeface="Arial" panose="020B0604020202020204" pitchFamily="34" charset="0"/>
            </a:endParaRPr>
          </a:p>
          <a:p>
            <a:r>
              <a:rPr lang="en-US" altLang="zh-CN" sz="3600" dirty="0">
                <a:latin typeface="Arial" panose="020B0604020202020204" pitchFamily="34" charset="0"/>
                <a:cs typeface="Arial" panose="020B0604020202020204" pitchFamily="34" charset="0"/>
              </a:rPr>
              <a:t>Conclusion</a:t>
            </a:r>
            <a:endParaRPr lang="zh-CN" altLang="en-US" sz="3600" dirty="0">
              <a:latin typeface="Arial" panose="020B0604020202020204" pitchFamily="34" charset="0"/>
              <a:cs typeface="Arial" panose="020B0604020202020204" pitchFamily="34" charset="0"/>
            </a:endParaRPr>
          </a:p>
        </p:txBody>
      </p:sp>
      <p:pic>
        <p:nvPicPr>
          <p:cNvPr id="5" name="图片 4" descr="地上有许多电子产品&#10;&#10;中度可信度描述已自动生成">
            <a:extLst>
              <a:ext uri="{FF2B5EF4-FFF2-40B4-BE49-F238E27FC236}">
                <a16:creationId xmlns:a16="http://schemas.microsoft.com/office/drawing/2014/main" id="{3285BE6A-ED83-72E4-A42B-B00550DD5B26}"/>
              </a:ext>
            </a:extLst>
          </p:cNvPr>
          <p:cNvPicPr>
            <a:picLocks noChangeAspect="1"/>
          </p:cNvPicPr>
          <p:nvPr/>
        </p:nvPicPr>
        <p:blipFill rotWithShape="1">
          <a:blip r:embed="rId5">
            <a:extLst>
              <a:ext uri="{28A0092B-C50C-407E-A947-70E740481C1C}">
                <a14:useLocalDpi xmlns:a14="http://schemas.microsoft.com/office/drawing/2010/main" val="0"/>
              </a:ext>
            </a:extLst>
          </a:blip>
          <a:srcRect l="389" t="34192" r="17011" b="10719"/>
          <a:stretch/>
        </p:blipFill>
        <p:spPr>
          <a:xfrm>
            <a:off x="5166672" y="2553194"/>
            <a:ext cx="6117024" cy="3319767"/>
          </a:xfrm>
          <a:prstGeom prst="rect">
            <a:avLst/>
          </a:prstGeom>
        </p:spPr>
      </p:pic>
      <p:cxnSp>
        <p:nvCxnSpPr>
          <p:cNvPr id="7" name="直接箭头连接符 6">
            <a:extLst>
              <a:ext uri="{FF2B5EF4-FFF2-40B4-BE49-F238E27FC236}">
                <a16:creationId xmlns:a16="http://schemas.microsoft.com/office/drawing/2014/main" id="{B791B4BF-E3F1-73F0-2B38-7E5908E26A6A}"/>
              </a:ext>
            </a:extLst>
          </p:cNvPr>
          <p:cNvCxnSpPr>
            <a:cxnSpLocks/>
            <a:stCxn id="13" idx="2"/>
          </p:cNvCxnSpPr>
          <p:nvPr/>
        </p:nvCxnSpPr>
        <p:spPr>
          <a:xfrm flipH="1">
            <a:off x="10363860" y="2461522"/>
            <a:ext cx="1" cy="63112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文本框 12">
            <a:extLst>
              <a:ext uri="{FF2B5EF4-FFF2-40B4-BE49-F238E27FC236}">
                <a16:creationId xmlns:a16="http://schemas.microsoft.com/office/drawing/2014/main" id="{5F88E237-ED85-9B70-DECF-CE9749E2A103}"/>
              </a:ext>
            </a:extLst>
          </p:cNvPr>
          <p:cNvSpPr txBox="1"/>
          <p:nvPr/>
        </p:nvSpPr>
        <p:spPr>
          <a:xfrm>
            <a:off x="9233034" y="2092190"/>
            <a:ext cx="2261653"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LT24 LCD module</a:t>
            </a:r>
            <a:endParaRPr lang="zh-CN" altLang="en-US"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12AFFC90-79D1-A544-1F9D-43305E79D384}"/>
              </a:ext>
            </a:extLst>
          </p:cNvPr>
          <p:cNvSpPr txBox="1"/>
          <p:nvPr/>
        </p:nvSpPr>
        <p:spPr>
          <a:xfrm>
            <a:off x="7217333" y="6003846"/>
            <a:ext cx="201570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DE1-SoC Board</a:t>
            </a:r>
            <a:endParaRPr lang="zh-CN" altLang="en-US" dirty="0">
              <a:latin typeface="Arial" panose="020B0604020202020204" pitchFamily="34" charset="0"/>
              <a:cs typeface="Arial" panose="020B0604020202020204" pitchFamily="34" charset="0"/>
            </a:endParaRPr>
          </a:p>
        </p:txBody>
      </p:sp>
      <p:cxnSp>
        <p:nvCxnSpPr>
          <p:cNvPr id="16" name="直接箭头连接符 15">
            <a:extLst>
              <a:ext uri="{FF2B5EF4-FFF2-40B4-BE49-F238E27FC236}">
                <a16:creationId xmlns:a16="http://schemas.microsoft.com/office/drawing/2014/main" id="{7F542D18-A471-B238-5A9A-5F330B2C2795}"/>
              </a:ext>
            </a:extLst>
          </p:cNvPr>
          <p:cNvCxnSpPr>
            <a:cxnSpLocks/>
            <a:stCxn id="15" idx="0"/>
          </p:cNvCxnSpPr>
          <p:nvPr/>
        </p:nvCxnSpPr>
        <p:spPr>
          <a:xfrm flipV="1">
            <a:off x="8225184" y="5522259"/>
            <a:ext cx="0" cy="48158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31" name="音频 30">
            <a:hlinkClick r:id="" action="ppaction://media"/>
            <a:extLst>
              <a:ext uri="{FF2B5EF4-FFF2-40B4-BE49-F238E27FC236}">
                <a16:creationId xmlns:a16="http://schemas.microsoft.com/office/drawing/2014/main" id="{C75C393C-3B98-462D-089E-ADCB493352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08503292"/>
      </p:ext>
    </p:extLst>
  </p:cSld>
  <p:clrMapOvr>
    <a:masterClrMapping/>
  </p:clrMapOvr>
  <mc:AlternateContent xmlns:mc="http://schemas.openxmlformats.org/markup-compatibility/2006" xmlns:p14="http://schemas.microsoft.com/office/powerpoint/2010/main">
    <mc:Choice Requires="p14">
      <p:transition spd="slow" p14:dur="2000" advTm="27061"/>
    </mc:Choice>
    <mc:Fallback xmlns="">
      <p:transition spd="slow" advTm="27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0137F855-408B-25C6-A88F-CA2F25AE23BF}"/>
              </a:ext>
            </a:extLst>
          </p:cNvPr>
          <p:cNvSpPr>
            <a:spLocks noGrp="1"/>
          </p:cNvSpPr>
          <p:nvPr>
            <p:ph type="title"/>
          </p:nvPr>
        </p:nvSpPr>
        <p:spPr>
          <a:xfrm>
            <a:off x="1115568" y="548640"/>
            <a:ext cx="10168128" cy="1179576"/>
          </a:xfrm>
        </p:spPr>
        <p:txBody>
          <a:bodyPr>
            <a:normAutofit/>
          </a:bodyPr>
          <a:lstStyle/>
          <a:p>
            <a:r>
              <a:rPr lang="en-US" altLang="zh-CN" sz="4000" b="1">
                <a:latin typeface="Arial" panose="020B0604020202020204" pitchFamily="34" charset="0"/>
                <a:cs typeface="Arial" panose="020B0604020202020204" pitchFamily="34" charset="0"/>
              </a:rPr>
              <a:t>Introduction -</a:t>
            </a:r>
            <a:r>
              <a:rPr lang="en-US" altLang="zh-CN" sz="4000" kern="100">
                <a:effectLst/>
                <a:latin typeface="Arial" panose="020B0604020202020204" pitchFamily="34" charset="0"/>
                <a:ea typeface="等线" panose="02010600030101010101" pitchFamily="2" charset="-122"/>
                <a:cs typeface="Arial" panose="020B0604020202020204" pitchFamily="34" charset="0"/>
              </a:rPr>
              <a:t> Tic Tac Toe</a:t>
            </a:r>
            <a:endParaRPr lang="zh-CN" altLang="en-US" sz="4000" b="1">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内容占位符 2">
            <a:extLst>
              <a:ext uri="{FF2B5EF4-FFF2-40B4-BE49-F238E27FC236}">
                <a16:creationId xmlns:a16="http://schemas.microsoft.com/office/drawing/2014/main" id="{ED6A4196-AE86-2157-777D-38EC602B08A5}"/>
              </a:ext>
            </a:extLst>
          </p:cNvPr>
          <p:cNvSpPr>
            <a:spLocks noGrp="1"/>
          </p:cNvSpPr>
          <p:nvPr>
            <p:ph idx="1"/>
          </p:nvPr>
        </p:nvSpPr>
        <p:spPr>
          <a:xfrm>
            <a:off x="1115568" y="2614340"/>
            <a:ext cx="4917679" cy="3695020"/>
          </a:xfrm>
        </p:spPr>
        <p:txBody>
          <a:bodyPr>
            <a:normAutofit/>
          </a:bodyPr>
          <a:lstStyle/>
          <a:p>
            <a:r>
              <a:rPr lang="en-US" altLang="zh-CN" sz="2200" dirty="0">
                <a:latin typeface="Arial" panose="020B0604020202020204" pitchFamily="34" charset="0"/>
                <a:cs typeface="Arial" panose="020B0604020202020204" pitchFamily="34" charset="0"/>
              </a:rPr>
              <a:t>DE1-SoC board</a:t>
            </a:r>
          </a:p>
          <a:p>
            <a:pPr marL="0" indent="0">
              <a:buNone/>
            </a:pPr>
            <a:r>
              <a:rPr lang="en-US" altLang="zh-CN" sz="22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 Control and operating system</a:t>
            </a:r>
          </a:p>
          <a:p>
            <a:pPr marL="0" indent="0">
              <a:buNone/>
            </a:pPr>
            <a:r>
              <a:rPr lang="en-US" altLang="zh-CN" sz="1600" dirty="0">
                <a:latin typeface="Arial" panose="020B0604020202020204" pitchFamily="34" charset="0"/>
                <a:cs typeface="Arial" panose="020B0604020202020204" pitchFamily="34" charset="0"/>
              </a:rPr>
              <a:t>     (LED, Switch, Key)</a:t>
            </a:r>
            <a:endParaRPr lang="en-US" altLang="zh-CN" sz="2200" dirty="0">
              <a:latin typeface="Arial" panose="020B0604020202020204" pitchFamily="34" charset="0"/>
              <a:cs typeface="Arial" panose="020B0604020202020204" pitchFamily="34" charset="0"/>
            </a:endParaRPr>
          </a:p>
          <a:p>
            <a:endParaRPr lang="en-US" altLang="zh-CN" sz="2200" dirty="0">
              <a:latin typeface="Arial" panose="020B0604020202020204" pitchFamily="34" charset="0"/>
              <a:cs typeface="Arial" panose="020B0604020202020204" pitchFamily="34" charset="0"/>
            </a:endParaRPr>
          </a:p>
          <a:p>
            <a:r>
              <a:rPr lang="en-US" altLang="zh-CN" sz="2200" dirty="0">
                <a:latin typeface="Arial" panose="020B0604020202020204" pitchFamily="34" charset="0"/>
                <a:cs typeface="Arial" panose="020B0604020202020204" pitchFamily="34" charset="0"/>
              </a:rPr>
              <a:t>LT24 LCD module</a:t>
            </a:r>
          </a:p>
          <a:p>
            <a:pPr marL="0" indent="0">
              <a:buNone/>
            </a:pPr>
            <a:r>
              <a:rPr lang="en-US" altLang="zh-CN" sz="22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 Displaying 240x320 images</a:t>
            </a:r>
            <a:endParaRPr lang="zh-CN" altLang="en-US" sz="2200" dirty="0">
              <a:latin typeface="Arial" panose="020B0604020202020204" pitchFamily="34" charset="0"/>
              <a:cs typeface="Arial" panose="020B0604020202020204" pitchFamily="34" charset="0"/>
            </a:endParaRPr>
          </a:p>
        </p:txBody>
      </p:sp>
      <p:pic>
        <p:nvPicPr>
          <p:cNvPr id="5" name="图片 4" descr="图示&#10;&#10;描述已自动生成">
            <a:extLst>
              <a:ext uri="{FF2B5EF4-FFF2-40B4-BE49-F238E27FC236}">
                <a16:creationId xmlns:a16="http://schemas.microsoft.com/office/drawing/2014/main" id="{8037BFDC-B61A-BCDE-599E-BECF142453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7011159" y="1610600"/>
            <a:ext cx="3484520" cy="4646026"/>
          </a:xfrm>
          <a:prstGeom prst="rect">
            <a:avLst/>
          </a:prstGeom>
        </p:spPr>
      </p:pic>
      <p:sp>
        <p:nvSpPr>
          <p:cNvPr id="6" name="文本框 5">
            <a:extLst>
              <a:ext uri="{FF2B5EF4-FFF2-40B4-BE49-F238E27FC236}">
                <a16:creationId xmlns:a16="http://schemas.microsoft.com/office/drawing/2014/main" id="{960798D2-7A03-C015-90FC-6E2A4995AB5A}"/>
              </a:ext>
            </a:extLst>
          </p:cNvPr>
          <p:cNvSpPr txBox="1"/>
          <p:nvPr/>
        </p:nvSpPr>
        <p:spPr>
          <a:xfrm>
            <a:off x="7131220" y="5663753"/>
            <a:ext cx="3244398"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Figure 1: </a:t>
            </a:r>
            <a:r>
              <a:rPr lang="en-US" altLang="zh-CN" dirty="0">
                <a:latin typeface="Arial" panose="020B0604020202020204" pitchFamily="34" charset="0"/>
                <a:cs typeface="Arial" panose="020B0604020202020204" pitchFamily="34" charset="0"/>
              </a:rPr>
              <a:t>The cover of game</a:t>
            </a:r>
            <a:endParaRPr lang="zh-CN" altLang="en-US" dirty="0">
              <a:latin typeface="Arial" panose="020B0604020202020204" pitchFamily="34" charset="0"/>
              <a:cs typeface="Arial" panose="020B0604020202020204" pitchFamily="34" charset="0"/>
            </a:endParaRPr>
          </a:p>
        </p:txBody>
      </p:sp>
      <p:pic>
        <p:nvPicPr>
          <p:cNvPr id="22" name="音频 21">
            <a:hlinkClick r:id="" action="ppaction://media"/>
            <a:extLst>
              <a:ext uri="{FF2B5EF4-FFF2-40B4-BE49-F238E27FC236}">
                <a16:creationId xmlns:a16="http://schemas.microsoft.com/office/drawing/2014/main" id="{D856D483-B56B-64A1-923D-94E0EE79B3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86352331"/>
      </p:ext>
    </p:extLst>
  </p:cSld>
  <p:clrMapOvr>
    <a:masterClrMapping/>
  </p:clrMapOvr>
  <mc:AlternateContent xmlns:mc="http://schemas.openxmlformats.org/markup-compatibility/2006" xmlns:p14="http://schemas.microsoft.com/office/powerpoint/2010/main">
    <mc:Choice Requires="p14">
      <p:transition spd="slow" p14:dur="2000" advTm="27159"/>
    </mc:Choice>
    <mc:Fallback xmlns="">
      <p:transition spd="slow" advTm="27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图片 35" descr="墙上的钟表&#10;&#10;描述已自动生成">
            <a:extLst>
              <a:ext uri="{FF2B5EF4-FFF2-40B4-BE49-F238E27FC236}">
                <a16:creationId xmlns:a16="http://schemas.microsoft.com/office/drawing/2014/main" id="{4368F5AE-A5DE-68A7-5AC1-8427E124A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201168" y="3978552"/>
            <a:ext cx="2084882" cy="2779843"/>
          </a:xfrm>
          <a:prstGeom prst="rect">
            <a:avLst/>
          </a:prstGeom>
        </p:spPr>
      </p:pic>
      <p:sp>
        <p:nvSpPr>
          <p:cNvPr id="2" name="标题 1">
            <a:extLst>
              <a:ext uri="{FF2B5EF4-FFF2-40B4-BE49-F238E27FC236}">
                <a16:creationId xmlns:a16="http://schemas.microsoft.com/office/drawing/2014/main" id="{0137F855-408B-25C6-A88F-CA2F25AE23BF}"/>
              </a:ext>
            </a:extLst>
          </p:cNvPr>
          <p:cNvSpPr>
            <a:spLocks noGrp="1"/>
          </p:cNvSpPr>
          <p:nvPr>
            <p:ph type="title"/>
          </p:nvPr>
        </p:nvSpPr>
        <p:spPr>
          <a:xfrm>
            <a:off x="838200" y="365125"/>
            <a:ext cx="10515600" cy="1325563"/>
          </a:xfrm>
        </p:spPr>
        <p:txBody>
          <a:bodyPr>
            <a:normAutofit/>
          </a:bodyPr>
          <a:lstStyle/>
          <a:p>
            <a:r>
              <a:rPr lang="en-US" altLang="zh-CN" sz="5400" b="1" dirty="0">
                <a:latin typeface="Arial" panose="020B0604020202020204" pitchFamily="34" charset="0"/>
                <a:cs typeface="Arial" panose="020B0604020202020204" pitchFamily="34" charset="0"/>
              </a:rPr>
              <a:t>Game rules – </a:t>
            </a:r>
            <a:r>
              <a:rPr lang="en-US" altLang="zh-CN" dirty="0">
                <a:latin typeface="Arial" panose="020B0604020202020204" pitchFamily="34" charset="0"/>
                <a:cs typeface="Arial" panose="020B0604020202020204" pitchFamily="34" charset="0"/>
              </a:rPr>
              <a:t>4 steps</a:t>
            </a:r>
            <a:endParaRPr lang="zh-CN" altLang="en-US" sz="5400" dirty="0">
              <a:latin typeface="Arial" panose="020B0604020202020204" pitchFamily="34" charset="0"/>
              <a:cs typeface="Arial" panose="020B0604020202020204" pitchFamily="34" charset="0"/>
            </a:endParaRP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8" descr="图示&#10;&#10;描述已自动生成">
            <a:extLst>
              <a:ext uri="{FF2B5EF4-FFF2-40B4-BE49-F238E27FC236}">
                <a16:creationId xmlns:a16="http://schemas.microsoft.com/office/drawing/2014/main" id="{FDA92B15-BFCA-7E6E-1900-8DDD7CCC3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299595" y="1613015"/>
            <a:ext cx="1888027" cy="2779842"/>
          </a:xfrm>
          <a:prstGeom prst="rect">
            <a:avLst/>
          </a:prstGeom>
        </p:spPr>
      </p:pic>
      <p:pic>
        <p:nvPicPr>
          <p:cNvPr id="16" name="图片 15" descr="卡通人物&#10;&#10;中度可信度描述已自动生成">
            <a:extLst>
              <a:ext uri="{FF2B5EF4-FFF2-40B4-BE49-F238E27FC236}">
                <a16:creationId xmlns:a16="http://schemas.microsoft.com/office/drawing/2014/main" id="{6964ACB2-FFBF-37F3-627D-C597862CEF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9726227" y="2209028"/>
            <a:ext cx="571580" cy="762106"/>
          </a:xfrm>
          <a:prstGeom prst="rect">
            <a:avLst/>
          </a:prstGeom>
        </p:spPr>
      </p:pic>
      <p:pic>
        <p:nvPicPr>
          <p:cNvPr id="18" name="图片 17" descr="卡通人物&#10;&#10;中度可信度描述已自动生成">
            <a:extLst>
              <a:ext uri="{FF2B5EF4-FFF2-40B4-BE49-F238E27FC236}">
                <a16:creationId xmlns:a16="http://schemas.microsoft.com/office/drawing/2014/main" id="{8AFD9938-469A-ED81-E92B-8FB8E6816B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9726267" y="3010728"/>
            <a:ext cx="571500" cy="762000"/>
          </a:xfrm>
          <a:prstGeom prst="rect">
            <a:avLst/>
          </a:prstGeom>
        </p:spPr>
      </p:pic>
      <p:sp>
        <p:nvSpPr>
          <p:cNvPr id="19" name="文本框 18">
            <a:extLst>
              <a:ext uri="{FF2B5EF4-FFF2-40B4-BE49-F238E27FC236}">
                <a16:creationId xmlns:a16="http://schemas.microsoft.com/office/drawing/2014/main" id="{32655A63-7FC2-D71E-96C1-0C3336E2610A}"/>
              </a:ext>
            </a:extLst>
          </p:cNvPr>
          <p:cNvSpPr txBox="1"/>
          <p:nvPr/>
        </p:nvSpPr>
        <p:spPr>
          <a:xfrm>
            <a:off x="8219848" y="2399506"/>
            <a:ext cx="1517188" cy="38115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Player 1 -</a:t>
            </a:r>
            <a:endParaRPr lang="zh-CN" altLang="en-US" b="1"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6BFBCBFA-CF28-6C3E-455E-B0CB1C89180C}"/>
              </a:ext>
            </a:extLst>
          </p:cNvPr>
          <p:cNvSpPr txBox="1"/>
          <p:nvPr/>
        </p:nvSpPr>
        <p:spPr>
          <a:xfrm>
            <a:off x="8256293" y="3201153"/>
            <a:ext cx="1517188" cy="381150"/>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Player 2 -</a:t>
            </a:r>
            <a:endParaRPr lang="zh-CN" altLang="en-US" b="1" dirty="0">
              <a:latin typeface="Arial" panose="020B0604020202020204" pitchFamily="34" charset="0"/>
              <a:cs typeface="Arial" panose="020B0604020202020204" pitchFamily="34" charset="0"/>
            </a:endParaRPr>
          </a:p>
        </p:txBody>
      </p:sp>
      <p:pic>
        <p:nvPicPr>
          <p:cNvPr id="22" name="图片 21" descr="墙上的钟表&#10;&#10;描述已自动生成">
            <a:extLst>
              <a:ext uri="{FF2B5EF4-FFF2-40B4-BE49-F238E27FC236}">
                <a16:creationId xmlns:a16="http://schemas.microsoft.com/office/drawing/2014/main" id="{C19AAB2B-A7DA-4290-DC56-8D6DF0572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053559" y="1613014"/>
            <a:ext cx="2084882" cy="2779843"/>
          </a:xfrm>
          <a:prstGeom prst="rect">
            <a:avLst/>
          </a:prstGeom>
        </p:spPr>
      </p:pic>
      <p:cxnSp>
        <p:nvCxnSpPr>
          <p:cNvPr id="24" name="直接箭头连接符 23">
            <a:extLst>
              <a:ext uri="{FF2B5EF4-FFF2-40B4-BE49-F238E27FC236}">
                <a16:creationId xmlns:a16="http://schemas.microsoft.com/office/drawing/2014/main" id="{8FADA22F-273A-E21A-BEF0-9C076BC58B2F}"/>
              </a:ext>
            </a:extLst>
          </p:cNvPr>
          <p:cNvCxnSpPr>
            <a:cxnSpLocks/>
            <a:stCxn id="9" idx="2"/>
            <a:endCxn id="22" idx="0"/>
          </p:cNvCxnSpPr>
          <p:nvPr/>
        </p:nvCxnSpPr>
        <p:spPr>
          <a:xfrm>
            <a:off x="3633530" y="3002935"/>
            <a:ext cx="1072549"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B04E6E1-D81D-F7EB-3B2C-70423E456DA2}"/>
              </a:ext>
            </a:extLst>
          </p:cNvPr>
          <p:cNvSpPr txBox="1"/>
          <p:nvPr/>
        </p:nvSpPr>
        <p:spPr>
          <a:xfrm>
            <a:off x="3784618" y="3110389"/>
            <a:ext cx="770371" cy="338554"/>
          </a:xfrm>
          <a:prstGeom prst="rect">
            <a:avLst/>
          </a:prstGeom>
          <a:noFill/>
          <a:ln w="19050">
            <a:solidFill>
              <a:schemeClr val="tx1"/>
            </a:solidFill>
          </a:ln>
        </p:spPr>
        <p:txBody>
          <a:bodyPr wrap="square" rtlCol="0">
            <a:spAutoFit/>
          </a:bodyPr>
          <a:lstStyle/>
          <a:p>
            <a:r>
              <a:rPr lang="en-US" altLang="zh-CN" sz="1600" dirty="0">
                <a:latin typeface="Arial" panose="020B0604020202020204" pitchFamily="34" charset="0"/>
                <a:cs typeface="Arial" panose="020B0604020202020204" pitchFamily="34" charset="0"/>
              </a:rPr>
              <a:t>Key_3</a:t>
            </a:r>
            <a:endParaRPr lang="zh-CN" altLang="en-US" sz="1600" dirty="0">
              <a:latin typeface="Arial" panose="020B0604020202020204" pitchFamily="34" charset="0"/>
              <a:cs typeface="Arial" panose="020B0604020202020204" pitchFamily="34" charset="0"/>
            </a:endParaRPr>
          </a:p>
        </p:txBody>
      </p:sp>
      <p:pic>
        <p:nvPicPr>
          <p:cNvPr id="29" name="图片 28" descr="圆圈&#10;&#10;中度可信度描述已自动生成">
            <a:extLst>
              <a:ext uri="{FF2B5EF4-FFF2-40B4-BE49-F238E27FC236}">
                <a16:creationId xmlns:a16="http://schemas.microsoft.com/office/drawing/2014/main" id="{350E428E-1C56-1472-E43B-DA8093425B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76162" y="4875454"/>
            <a:ext cx="1226653" cy="986037"/>
          </a:xfrm>
          <a:prstGeom prst="rect">
            <a:avLst/>
          </a:prstGeom>
        </p:spPr>
      </p:pic>
      <p:cxnSp>
        <p:nvCxnSpPr>
          <p:cNvPr id="31" name="直接连接符 30">
            <a:extLst>
              <a:ext uri="{FF2B5EF4-FFF2-40B4-BE49-F238E27FC236}">
                <a16:creationId xmlns:a16="http://schemas.microsoft.com/office/drawing/2014/main" id="{274BA63B-EC66-24B6-0FA7-52F6B7FD518C}"/>
              </a:ext>
            </a:extLst>
          </p:cNvPr>
          <p:cNvCxnSpPr/>
          <p:nvPr/>
        </p:nvCxnSpPr>
        <p:spPr>
          <a:xfrm>
            <a:off x="972671" y="5368473"/>
            <a:ext cx="2411506"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2" name="直接连接符 31">
            <a:extLst>
              <a:ext uri="{FF2B5EF4-FFF2-40B4-BE49-F238E27FC236}">
                <a16:creationId xmlns:a16="http://schemas.microsoft.com/office/drawing/2014/main" id="{5AFD38E7-1D55-7E8D-124D-89087030DC66}"/>
              </a:ext>
            </a:extLst>
          </p:cNvPr>
          <p:cNvCxnSpPr/>
          <p:nvPr/>
        </p:nvCxnSpPr>
        <p:spPr>
          <a:xfrm>
            <a:off x="972671" y="4679094"/>
            <a:ext cx="2411506"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3" name="直接连接符 32">
            <a:extLst>
              <a:ext uri="{FF2B5EF4-FFF2-40B4-BE49-F238E27FC236}">
                <a16:creationId xmlns:a16="http://schemas.microsoft.com/office/drawing/2014/main" id="{1489723D-02E2-559A-4478-DBC9BD34DFB0}"/>
              </a:ext>
            </a:extLst>
          </p:cNvPr>
          <p:cNvCxnSpPr>
            <a:cxnSpLocks/>
          </p:cNvCxnSpPr>
          <p:nvPr/>
        </p:nvCxnSpPr>
        <p:spPr>
          <a:xfrm>
            <a:off x="1358153" y="4391891"/>
            <a:ext cx="0" cy="1953164"/>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5" name="直接连接符 34">
            <a:extLst>
              <a:ext uri="{FF2B5EF4-FFF2-40B4-BE49-F238E27FC236}">
                <a16:creationId xmlns:a16="http://schemas.microsoft.com/office/drawing/2014/main" id="{F8BEE2B4-19F7-FBBF-7C6C-BE1770A0753C}"/>
              </a:ext>
            </a:extLst>
          </p:cNvPr>
          <p:cNvCxnSpPr/>
          <p:nvPr/>
        </p:nvCxnSpPr>
        <p:spPr>
          <a:xfrm>
            <a:off x="972671" y="6055354"/>
            <a:ext cx="2411506"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9" name="直接连接符 38">
            <a:extLst>
              <a:ext uri="{FF2B5EF4-FFF2-40B4-BE49-F238E27FC236}">
                <a16:creationId xmlns:a16="http://schemas.microsoft.com/office/drawing/2014/main" id="{D0BE9A15-417D-95FE-09BB-E4BB5083C878}"/>
              </a:ext>
            </a:extLst>
          </p:cNvPr>
          <p:cNvCxnSpPr>
            <a:cxnSpLocks/>
          </p:cNvCxnSpPr>
          <p:nvPr/>
        </p:nvCxnSpPr>
        <p:spPr>
          <a:xfrm>
            <a:off x="3204882" y="4391891"/>
            <a:ext cx="0" cy="1953164"/>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0" name="直接连接符 39">
            <a:extLst>
              <a:ext uri="{FF2B5EF4-FFF2-40B4-BE49-F238E27FC236}">
                <a16:creationId xmlns:a16="http://schemas.microsoft.com/office/drawing/2014/main" id="{5CA493EC-1788-5577-5BCE-2E39CCFE40A0}"/>
              </a:ext>
            </a:extLst>
          </p:cNvPr>
          <p:cNvCxnSpPr>
            <a:cxnSpLocks/>
          </p:cNvCxnSpPr>
          <p:nvPr/>
        </p:nvCxnSpPr>
        <p:spPr>
          <a:xfrm>
            <a:off x="2243608" y="4391891"/>
            <a:ext cx="0" cy="1953164"/>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1" name="直接连接符 40">
            <a:extLst>
              <a:ext uri="{FF2B5EF4-FFF2-40B4-BE49-F238E27FC236}">
                <a16:creationId xmlns:a16="http://schemas.microsoft.com/office/drawing/2014/main" id="{E5AF180F-8F4D-3AA3-2325-76BB60CB0ABE}"/>
              </a:ext>
            </a:extLst>
          </p:cNvPr>
          <p:cNvCxnSpPr>
            <a:cxnSpLocks/>
          </p:cNvCxnSpPr>
          <p:nvPr/>
        </p:nvCxnSpPr>
        <p:spPr>
          <a:xfrm>
            <a:off x="766483" y="4227393"/>
            <a:ext cx="2811947" cy="212545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6" name="直接连接符 45">
            <a:extLst>
              <a:ext uri="{FF2B5EF4-FFF2-40B4-BE49-F238E27FC236}">
                <a16:creationId xmlns:a16="http://schemas.microsoft.com/office/drawing/2014/main" id="{E2754F7F-1FF2-4C3C-588D-7BDE4241B43C}"/>
              </a:ext>
            </a:extLst>
          </p:cNvPr>
          <p:cNvCxnSpPr>
            <a:cxnSpLocks/>
          </p:cNvCxnSpPr>
          <p:nvPr/>
        </p:nvCxnSpPr>
        <p:spPr>
          <a:xfrm flipV="1">
            <a:off x="766483" y="4265673"/>
            <a:ext cx="2953870" cy="2227202"/>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1" name="直接箭头连接符 50">
            <a:extLst>
              <a:ext uri="{FF2B5EF4-FFF2-40B4-BE49-F238E27FC236}">
                <a16:creationId xmlns:a16="http://schemas.microsoft.com/office/drawing/2014/main" id="{59B38EEE-7651-91CD-93A6-6774D2453CA9}"/>
              </a:ext>
            </a:extLst>
          </p:cNvPr>
          <p:cNvCxnSpPr>
            <a:cxnSpLocks/>
          </p:cNvCxnSpPr>
          <p:nvPr/>
        </p:nvCxnSpPr>
        <p:spPr>
          <a:xfrm flipH="1">
            <a:off x="3892219" y="3906315"/>
            <a:ext cx="813858" cy="50329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68C589BF-8432-C021-050E-34D8D95E4C37}"/>
              </a:ext>
            </a:extLst>
          </p:cNvPr>
          <p:cNvCxnSpPr>
            <a:cxnSpLocks/>
            <a:endCxn id="29" idx="1"/>
          </p:cNvCxnSpPr>
          <p:nvPr/>
        </p:nvCxnSpPr>
        <p:spPr>
          <a:xfrm>
            <a:off x="3478125" y="5368473"/>
            <a:ext cx="598037"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59" name="图片 58" descr="图片包含 图示&#10;&#10;描述已自动生成">
            <a:extLst>
              <a:ext uri="{FF2B5EF4-FFF2-40B4-BE49-F238E27FC236}">
                <a16:creationId xmlns:a16="http://schemas.microsoft.com/office/drawing/2014/main" id="{044BFFCA-323F-6673-1E4C-35B77A7D4C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6497557" y="3867892"/>
            <a:ext cx="1058863" cy="1566607"/>
          </a:xfrm>
          <a:prstGeom prst="rect">
            <a:avLst/>
          </a:prstGeom>
          <a:ln>
            <a:solidFill>
              <a:schemeClr val="tx1"/>
            </a:solidFill>
          </a:ln>
        </p:spPr>
      </p:pic>
      <p:pic>
        <p:nvPicPr>
          <p:cNvPr id="60" name="图片 59">
            <a:extLst>
              <a:ext uri="{FF2B5EF4-FFF2-40B4-BE49-F238E27FC236}">
                <a16:creationId xmlns:a16="http://schemas.microsoft.com/office/drawing/2014/main" id="{B47D0F42-3D89-A491-B261-C14F47B281D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rot="16200000">
            <a:off x="6496905" y="5278973"/>
            <a:ext cx="1060167" cy="1566606"/>
          </a:xfrm>
          <a:prstGeom prst="rect">
            <a:avLst/>
          </a:prstGeom>
          <a:ln>
            <a:solidFill>
              <a:schemeClr val="tx1"/>
            </a:solidFill>
          </a:ln>
        </p:spPr>
      </p:pic>
      <p:pic>
        <p:nvPicPr>
          <p:cNvPr id="61" name="图片 60">
            <a:extLst>
              <a:ext uri="{FF2B5EF4-FFF2-40B4-BE49-F238E27FC236}">
                <a16:creationId xmlns:a16="http://schemas.microsoft.com/office/drawing/2014/main" id="{42C211ED-DE41-5516-45C6-1028A40756CE}"/>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rot="16200000">
            <a:off x="8237585" y="4585012"/>
            <a:ext cx="1058863" cy="1566607"/>
          </a:xfrm>
          <a:prstGeom prst="rect">
            <a:avLst/>
          </a:prstGeom>
          <a:ln>
            <a:solidFill>
              <a:schemeClr val="tx1"/>
            </a:solidFill>
          </a:ln>
        </p:spPr>
      </p:pic>
      <p:cxnSp>
        <p:nvCxnSpPr>
          <p:cNvPr id="65" name="连接符: 肘形 64">
            <a:extLst>
              <a:ext uri="{FF2B5EF4-FFF2-40B4-BE49-F238E27FC236}">
                <a16:creationId xmlns:a16="http://schemas.microsoft.com/office/drawing/2014/main" id="{05264948-D21B-1E12-E948-C358DCDF65EB}"/>
              </a:ext>
            </a:extLst>
          </p:cNvPr>
          <p:cNvCxnSpPr>
            <a:stCxn id="29" idx="3"/>
            <a:endCxn id="59" idx="0"/>
          </p:cNvCxnSpPr>
          <p:nvPr/>
        </p:nvCxnSpPr>
        <p:spPr>
          <a:xfrm flipV="1">
            <a:off x="5302815" y="4651195"/>
            <a:ext cx="940870" cy="717278"/>
          </a:xfrm>
          <a:prstGeom prst="bentConnector3">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5E1B9524-76D9-FC59-6EFA-A2E9642E2DA1}"/>
              </a:ext>
            </a:extLst>
          </p:cNvPr>
          <p:cNvCxnSpPr>
            <a:cxnSpLocks/>
            <a:stCxn id="29" idx="3"/>
            <a:endCxn id="60" idx="0"/>
          </p:cNvCxnSpPr>
          <p:nvPr/>
        </p:nvCxnSpPr>
        <p:spPr>
          <a:xfrm>
            <a:off x="5302815" y="5368473"/>
            <a:ext cx="940871" cy="693803"/>
          </a:xfrm>
          <a:prstGeom prst="bentConnector3">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57519DA3-E280-24D7-2D81-0DAB2F4A18CA}"/>
              </a:ext>
            </a:extLst>
          </p:cNvPr>
          <p:cNvCxnSpPr>
            <a:cxnSpLocks/>
            <a:stCxn id="29" idx="3"/>
            <a:endCxn id="61" idx="0"/>
          </p:cNvCxnSpPr>
          <p:nvPr/>
        </p:nvCxnSpPr>
        <p:spPr>
          <a:xfrm flipV="1">
            <a:off x="5302815" y="5368315"/>
            <a:ext cx="2680898" cy="15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A211E528-06B0-5103-A801-CE0E0E73C5F1}"/>
              </a:ext>
            </a:extLst>
          </p:cNvPr>
          <p:cNvSpPr txBox="1"/>
          <p:nvPr/>
        </p:nvSpPr>
        <p:spPr>
          <a:xfrm>
            <a:off x="4957844" y="6169924"/>
            <a:ext cx="770371" cy="338554"/>
          </a:xfrm>
          <a:prstGeom prst="rect">
            <a:avLst/>
          </a:prstGeom>
          <a:noFill/>
          <a:ln w="19050">
            <a:solidFill>
              <a:schemeClr val="tx1"/>
            </a:solidFill>
          </a:ln>
        </p:spPr>
        <p:txBody>
          <a:bodyPr wrap="square" rtlCol="0">
            <a:spAutoFit/>
          </a:bodyPr>
          <a:lstStyle/>
          <a:p>
            <a:r>
              <a:rPr lang="en-US" altLang="zh-CN" sz="1600" dirty="0">
                <a:latin typeface="Arial" panose="020B0604020202020204" pitchFamily="34" charset="0"/>
                <a:cs typeface="Arial" panose="020B0604020202020204" pitchFamily="34" charset="0"/>
              </a:rPr>
              <a:t>Key_1</a:t>
            </a:r>
            <a:endParaRPr lang="zh-CN" altLang="en-US" sz="1600" dirty="0">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711FC2DA-32BB-D4C5-44F1-C122B3A82C5F}"/>
              </a:ext>
            </a:extLst>
          </p:cNvPr>
          <p:cNvSpPr txBox="1"/>
          <p:nvPr/>
        </p:nvSpPr>
        <p:spPr>
          <a:xfrm>
            <a:off x="9822115" y="5209997"/>
            <a:ext cx="770371" cy="338554"/>
          </a:xfrm>
          <a:prstGeom prst="rect">
            <a:avLst/>
          </a:prstGeom>
          <a:noFill/>
          <a:ln w="19050">
            <a:solidFill>
              <a:schemeClr val="tx1"/>
            </a:solidFill>
          </a:ln>
        </p:spPr>
        <p:txBody>
          <a:bodyPr wrap="square" rtlCol="0">
            <a:spAutoFit/>
          </a:bodyPr>
          <a:lstStyle/>
          <a:p>
            <a:r>
              <a:rPr lang="en-US" altLang="zh-CN" sz="1600" dirty="0">
                <a:latin typeface="Arial" panose="020B0604020202020204" pitchFamily="34" charset="0"/>
                <a:cs typeface="Arial" panose="020B0604020202020204" pitchFamily="34" charset="0"/>
              </a:rPr>
              <a:t>Key_2</a:t>
            </a:r>
            <a:endParaRPr lang="zh-CN" altLang="en-US" sz="1600" dirty="0">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6043B83-81DE-86E1-74F6-6242DBA6A81A}"/>
              </a:ext>
            </a:extLst>
          </p:cNvPr>
          <p:cNvSpPr txBox="1"/>
          <p:nvPr/>
        </p:nvSpPr>
        <p:spPr>
          <a:xfrm>
            <a:off x="9630964" y="5548551"/>
            <a:ext cx="1226779"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Reset</a:t>
            </a:r>
            <a:endParaRPr lang="zh-CN" altLang="en-US" dirty="0">
              <a:latin typeface="Arial" panose="020B0604020202020204" pitchFamily="34" charset="0"/>
              <a:cs typeface="Arial" panose="020B0604020202020204" pitchFamily="34" charset="0"/>
            </a:endParaRPr>
          </a:p>
        </p:txBody>
      </p:sp>
      <p:grpSp>
        <p:nvGrpSpPr>
          <p:cNvPr id="91" name="组合 90">
            <a:extLst>
              <a:ext uri="{FF2B5EF4-FFF2-40B4-BE49-F238E27FC236}">
                <a16:creationId xmlns:a16="http://schemas.microsoft.com/office/drawing/2014/main" id="{9ADDFF6E-23D2-AC56-036B-AF4C76FA4944}"/>
              </a:ext>
            </a:extLst>
          </p:cNvPr>
          <p:cNvGrpSpPr/>
          <p:nvPr/>
        </p:nvGrpSpPr>
        <p:grpSpPr>
          <a:xfrm>
            <a:off x="620734" y="1872216"/>
            <a:ext cx="385482" cy="369332"/>
            <a:chOff x="5952565" y="705021"/>
            <a:chExt cx="475129" cy="481460"/>
          </a:xfrm>
        </p:grpSpPr>
        <p:sp>
          <p:nvSpPr>
            <p:cNvPr id="89" name="椭圆 88" descr="1&#10;">
              <a:extLst>
                <a:ext uri="{FF2B5EF4-FFF2-40B4-BE49-F238E27FC236}">
                  <a16:creationId xmlns:a16="http://schemas.microsoft.com/office/drawing/2014/main" id="{B1F8BAEE-5AEF-B62E-30CE-25A9B0D967C9}"/>
                </a:ext>
              </a:extLst>
            </p:cNvPr>
            <p:cNvSpPr/>
            <p:nvPr/>
          </p:nvSpPr>
          <p:spPr>
            <a:xfrm>
              <a:off x="5952565" y="717176"/>
              <a:ext cx="475129" cy="46717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0EEC5F04-D18A-E90C-BDA8-92524C9BC368}"/>
                </a:ext>
              </a:extLst>
            </p:cNvPr>
            <p:cNvSpPr txBox="1"/>
            <p:nvPr/>
          </p:nvSpPr>
          <p:spPr>
            <a:xfrm>
              <a:off x="6001638" y="705021"/>
              <a:ext cx="367553" cy="481460"/>
            </a:xfrm>
            <a:prstGeom prst="rect">
              <a:avLst/>
            </a:prstGeom>
            <a:noFill/>
          </p:spPr>
          <p:txBody>
            <a:bodyPr wrap="square" rtlCol="0" anchor="ctr">
              <a:spAutoFit/>
            </a:bodyPr>
            <a:lstStyle/>
            <a:p>
              <a:pPr algn="ctr"/>
              <a:r>
                <a:rPr lang="en-US" altLang="zh-CN" b="1" dirty="0"/>
                <a:t>1</a:t>
              </a:r>
              <a:endParaRPr lang="zh-CN" altLang="en-US" b="1" dirty="0"/>
            </a:p>
          </p:txBody>
        </p:sp>
      </p:grpSp>
      <p:grpSp>
        <p:nvGrpSpPr>
          <p:cNvPr id="92" name="组合 91">
            <a:extLst>
              <a:ext uri="{FF2B5EF4-FFF2-40B4-BE49-F238E27FC236}">
                <a16:creationId xmlns:a16="http://schemas.microsoft.com/office/drawing/2014/main" id="{BC822603-7E52-DBBB-5244-FB980F479BFE}"/>
              </a:ext>
            </a:extLst>
          </p:cNvPr>
          <p:cNvGrpSpPr/>
          <p:nvPr/>
        </p:nvGrpSpPr>
        <p:grpSpPr>
          <a:xfrm>
            <a:off x="4362248" y="1881540"/>
            <a:ext cx="385482" cy="369332"/>
            <a:chOff x="5952565" y="705021"/>
            <a:chExt cx="475129" cy="481460"/>
          </a:xfrm>
        </p:grpSpPr>
        <p:sp>
          <p:nvSpPr>
            <p:cNvPr id="93" name="椭圆 92" descr="1&#10;">
              <a:extLst>
                <a:ext uri="{FF2B5EF4-FFF2-40B4-BE49-F238E27FC236}">
                  <a16:creationId xmlns:a16="http://schemas.microsoft.com/office/drawing/2014/main" id="{F0A98633-B250-A146-465C-BA2210A05BD2}"/>
                </a:ext>
              </a:extLst>
            </p:cNvPr>
            <p:cNvSpPr/>
            <p:nvPr/>
          </p:nvSpPr>
          <p:spPr>
            <a:xfrm>
              <a:off x="5952565" y="717176"/>
              <a:ext cx="475129" cy="46717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BC1C18B4-F270-83F4-5F6C-E021DE7BC2A0}"/>
                </a:ext>
              </a:extLst>
            </p:cNvPr>
            <p:cNvSpPr txBox="1"/>
            <p:nvPr/>
          </p:nvSpPr>
          <p:spPr>
            <a:xfrm>
              <a:off x="6001638" y="705021"/>
              <a:ext cx="367553" cy="481460"/>
            </a:xfrm>
            <a:prstGeom prst="rect">
              <a:avLst/>
            </a:prstGeom>
            <a:noFill/>
          </p:spPr>
          <p:txBody>
            <a:bodyPr wrap="square" rtlCol="0" anchor="ctr">
              <a:spAutoFit/>
            </a:bodyPr>
            <a:lstStyle/>
            <a:p>
              <a:pPr algn="ctr"/>
              <a:r>
                <a:rPr lang="en-US" altLang="zh-CN" b="1" dirty="0"/>
                <a:t>2</a:t>
              </a:r>
              <a:endParaRPr lang="zh-CN" altLang="en-US" b="1" dirty="0"/>
            </a:p>
          </p:txBody>
        </p:sp>
      </p:grpSp>
      <p:grpSp>
        <p:nvGrpSpPr>
          <p:cNvPr id="95" name="组合 94">
            <a:extLst>
              <a:ext uri="{FF2B5EF4-FFF2-40B4-BE49-F238E27FC236}">
                <a16:creationId xmlns:a16="http://schemas.microsoft.com/office/drawing/2014/main" id="{4A73F4DC-2B90-13BE-4AF8-DF5531134FCC}"/>
              </a:ext>
            </a:extLst>
          </p:cNvPr>
          <p:cNvGrpSpPr/>
          <p:nvPr/>
        </p:nvGrpSpPr>
        <p:grpSpPr>
          <a:xfrm>
            <a:off x="624560" y="4059406"/>
            <a:ext cx="385482" cy="369332"/>
            <a:chOff x="5952565" y="705021"/>
            <a:chExt cx="475129" cy="481460"/>
          </a:xfrm>
        </p:grpSpPr>
        <p:sp>
          <p:nvSpPr>
            <p:cNvPr id="96" name="椭圆 95" descr="1&#10;">
              <a:extLst>
                <a:ext uri="{FF2B5EF4-FFF2-40B4-BE49-F238E27FC236}">
                  <a16:creationId xmlns:a16="http://schemas.microsoft.com/office/drawing/2014/main" id="{8039EE53-D806-0C8E-94C5-1EAB8266216F}"/>
                </a:ext>
              </a:extLst>
            </p:cNvPr>
            <p:cNvSpPr/>
            <p:nvPr/>
          </p:nvSpPr>
          <p:spPr>
            <a:xfrm>
              <a:off x="5952565" y="717176"/>
              <a:ext cx="475129" cy="46717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FF2D8487-098C-6D56-768C-243F0490CCA6}"/>
                </a:ext>
              </a:extLst>
            </p:cNvPr>
            <p:cNvSpPr txBox="1"/>
            <p:nvPr/>
          </p:nvSpPr>
          <p:spPr>
            <a:xfrm>
              <a:off x="6001638" y="705021"/>
              <a:ext cx="367553" cy="481460"/>
            </a:xfrm>
            <a:prstGeom prst="rect">
              <a:avLst/>
            </a:prstGeom>
            <a:noFill/>
          </p:spPr>
          <p:txBody>
            <a:bodyPr wrap="square" rtlCol="0" anchor="ctr">
              <a:spAutoFit/>
            </a:bodyPr>
            <a:lstStyle/>
            <a:p>
              <a:pPr algn="ctr"/>
              <a:r>
                <a:rPr lang="en-US" altLang="zh-CN" b="1" dirty="0"/>
                <a:t>3</a:t>
              </a:r>
              <a:endParaRPr lang="zh-CN" altLang="en-US" b="1" dirty="0"/>
            </a:p>
          </p:txBody>
        </p:sp>
      </p:grpSp>
      <p:grpSp>
        <p:nvGrpSpPr>
          <p:cNvPr id="98" name="组合 97">
            <a:extLst>
              <a:ext uri="{FF2B5EF4-FFF2-40B4-BE49-F238E27FC236}">
                <a16:creationId xmlns:a16="http://schemas.microsoft.com/office/drawing/2014/main" id="{18917B2D-374D-2B7B-98EB-A8BA2B9BA87F}"/>
              </a:ext>
            </a:extLst>
          </p:cNvPr>
          <p:cNvGrpSpPr/>
          <p:nvPr/>
        </p:nvGrpSpPr>
        <p:grpSpPr>
          <a:xfrm>
            <a:off x="4931463" y="4489846"/>
            <a:ext cx="385482" cy="369332"/>
            <a:chOff x="5952565" y="705021"/>
            <a:chExt cx="475129" cy="481460"/>
          </a:xfrm>
        </p:grpSpPr>
        <p:sp>
          <p:nvSpPr>
            <p:cNvPr id="99" name="椭圆 98" descr="1&#10;">
              <a:extLst>
                <a:ext uri="{FF2B5EF4-FFF2-40B4-BE49-F238E27FC236}">
                  <a16:creationId xmlns:a16="http://schemas.microsoft.com/office/drawing/2014/main" id="{22128ED9-5782-C5E0-8504-6457B6A629FC}"/>
                </a:ext>
              </a:extLst>
            </p:cNvPr>
            <p:cNvSpPr/>
            <p:nvPr/>
          </p:nvSpPr>
          <p:spPr>
            <a:xfrm>
              <a:off x="5952565" y="717176"/>
              <a:ext cx="475129" cy="46717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13427E9B-5708-2F0D-46F0-46F2640E2B40}"/>
                </a:ext>
              </a:extLst>
            </p:cNvPr>
            <p:cNvSpPr txBox="1"/>
            <p:nvPr/>
          </p:nvSpPr>
          <p:spPr>
            <a:xfrm>
              <a:off x="6001638" y="705021"/>
              <a:ext cx="367553" cy="481460"/>
            </a:xfrm>
            <a:prstGeom prst="rect">
              <a:avLst/>
            </a:prstGeom>
            <a:noFill/>
          </p:spPr>
          <p:txBody>
            <a:bodyPr wrap="square" rtlCol="0" anchor="ctr">
              <a:spAutoFit/>
            </a:bodyPr>
            <a:lstStyle/>
            <a:p>
              <a:pPr algn="ctr"/>
              <a:r>
                <a:rPr lang="en-US" altLang="zh-CN" b="1" dirty="0"/>
                <a:t>4</a:t>
              </a:r>
              <a:endParaRPr lang="zh-CN" altLang="en-US" b="1" dirty="0"/>
            </a:p>
          </p:txBody>
        </p:sp>
      </p:grpSp>
      <p:sp>
        <p:nvSpPr>
          <p:cNvPr id="101" name="文本框 100">
            <a:extLst>
              <a:ext uri="{FF2B5EF4-FFF2-40B4-BE49-F238E27FC236}">
                <a16:creationId xmlns:a16="http://schemas.microsoft.com/office/drawing/2014/main" id="{732E2863-EFFF-E560-A85A-64A658CC43CB}"/>
              </a:ext>
            </a:extLst>
          </p:cNvPr>
          <p:cNvSpPr txBox="1"/>
          <p:nvPr/>
        </p:nvSpPr>
        <p:spPr>
          <a:xfrm rot="19694521">
            <a:off x="3740676" y="3778035"/>
            <a:ext cx="913292"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Judge</a:t>
            </a:r>
            <a:endParaRPr lang="zh-CN" altLang="en-US" dirty="0">
              <a:latin typeface="Arial" panose="020B0604020202020204" pitchFamily="34" charset="0"/>
              <a:cs typeface="Arial" panose="020B0604020202020204" pitchFamily="34" charset="0"/>
            </a:endParaRPr>
          </a:p>
        </p:txBody>
      </p:sp>
      <p:sp>
        <p:nvSpPr>
          <p:cNvPr id="102" name="文本框 101">
            <a:extLst>
              <a:ext uri="{FF2B5EF4-FFF2-40B4-BE49-F238E27FC236}">
                <a16:creationId xmlns:a16="http://schemas.microsoft.com/office/drawing/2014/main" id="{8FA5D497-16A1-7F72-4F1A-6348298AB7AA}"/>
              </a:ext>
            </a:extLst>
          </p:cNvPr>
          <p:cNvSpPr txBox="1"/>
          <p:nvPr/>
        </p:nvSpPr>
        <p:spPr>
          <a:xfrm>
            <a:off x="3784618" y="2656121"/>
            <a:ext cx="770371"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Start</a:t>
            </a:r>
            <a:endParaRPr lang="zh-CN" altLang="en-US" dirty="0">
              <a:latin typeface="Arial" panose="020B0604020202020204" pitchFamily="34" charset="0"/>
              <a:cs typeface="Arial" panose="020B0604020202020204" pitchFamily="34" charset="0"/>
            </a:endParaRPr>
          </a:p>
        </p:txBody>
      </p:sp>
      <p:sp>
        <p:nvSpPr>
          <p:cNvPr id="103" name="文本框 102">
            <a:extLst>
              <a:ext uri="{FF2B5EF4-FFF2-40B4-BE49-F238E27FC236}">
                <a16:creationId xmlns:a16="http://schemas.microsoft.com/office/drawing/2014/main" id="{06E7DBE2-3A9A-82C4-009C-44C872C2E7D5}"/>
              </a:ext>
            </a:extLst>
          </p:cNvPr>
          <p:cNvSpPr txBox="1"/>
          <p:nvPr/>
        </p:nvSpPr>
        <p:spPr>
          <a:xfrm>
            <a:off x="4895637" y="5804539"/>
            <a:ext cx="894783"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Result</a:t>
            </a:r>
            <a:endParaRPr lang="zh-CN" altLang="en-US" dirty="0">
              <a:latin typeface="Arial" panose="020B0604020202020204" pitchFamily="34" charset="0"/>
              <a:cs typeface="Arial" panose="020B0604020202020204" pitchFamily="34" charset="0"/>
            </a:endParaRPr>
          </a:p>
        </p:txBody>
      </p:sp>
      <p:pic>
        <p:nvPicPr>
          <p:cNvPr id="124" name="音频 123">
            <a:hlinkClick r:id="" action="ppaction://media"/>
            <a:extLst>
              <a:ext uri="{FF2B5EF4-FFF2-40B4-BE49-F238E27FC236}">
                <a16:creationId xmlns:a16="http://schemas.microsoft.com/office/drawing/2014/main" id="{09CDB1B1-B4D6-233A-C6E2-9CDE79FA704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1842360"/>
      </p:ext>
    </p:extLst>
  </p:cSld>
  <p:clrMapOvr>
    <a:masterClrMapping/>
  </p:clrMapOvr>
  <mc:AlternateContent xmlns:mc="http://schemas.openxmlformats.org/markup-compatibility/2006" xmlns:p14="http://schemas.microsoft.com/office/powerpoint/2010/main">
    <mc:Choice Requires="p14">
      <p:transition spd="slow" p14:dur="2000" advTm="50076"/>
    </mc:Choice>
    <mc:Fallback xmlns="">
      <p:transition spd="slow" advTm="50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B8D9BA7B-887A-EF85-8CBA-EC41C3C5D35D}"/>
              </a:ext>
            </a:extLst>
          </p:cNvPr>
          <p:cNvSpPr>
            <a:spLocks noGrp="1"/>
          </p:cNvSpPr>
          <p:nvPr>
            <p:ph type="title"/>
          </p:nvPr>
        </p:nvSpPr>
        <p:spPr>
          <a:xfrm>
            <a:off x="1115568" y="548640"/>
            <a:ext cx="10168128" cy="1179576"/>
          </a:xfrm>
        </p:spPr>
        <p:txBody>
          <a:bodyPr>
            <a:normAutofit/>
          </a:bodyPr>
          <a:lstStyle/>
          <a:p>
            <a:r>
              <a:rPr lang="en-US" altLang="zh-CN" sz="4000" b="1" dirty="0">
                <a:latin typeface="Arial" panose="020B0604020202020204" pitchFamily="34" charset="0"/>
                <a:cs typeface="Arial" panose="020B0604020202020204" pitchFamily="34" charset="0"/>
              </a:rPr>
              <a:t>Testing &amp; Result</a:t>
            </a:r>
            <a:endParaRPr lang="zh-CN" altLang="en-US" sz="4000" b="1" dirty="0"/>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1 Win">
            <a:hlinkClick r:id="" action="ppaction://media"/>
            <a:extLst>
              <a:ext uri="{FF2B5EF4-FFF2-40B4-BE49-F238E27FC236}">
                <a16:creationId xmlns:a16="http://schemas.microsoft.com/office/drawing/2014/main" id="{1847CC06-A40A-D7B7-4F3B-0D0C883D001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115568" y="2567446"/>
            <a:ext cx="6570663" cy="3695700"/>
          </a:xfrm>
        </p:spPr>
      </p:pic>
      <p:sp>
        <p:nvSpPr>
          <p:cNvPr id="5" name="文本框 4">
            <a:extLst>
              <a:ext uri="{FF2B5EF4-FFF2-40B4-BE49-F238E27FC236}">
                <a16:creationId xmlns:a16="http://schemas.microsoft.com/office/drawing/2014/main" id="{369E9815-E4F5-89CC-D4BE-9C10700FDE1E}"/>
              </a:ext>
            </a:extLst>
          </p:cNvPr>
          <p:cNvSpPr txBox="1"/>
          <p:nvPr/>
        </p:nvSpPr>
        <p:spPr>
          <a:xfrm>
            <a:off x="8556257" y="3938242"/>
            <a:ext cx="2520175" cy="954107"/>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Player 1 </a:t>
            </a:r>
          </a:p>
          <a:p>
            <a:pPr algn="ctr"/>
            <a:r>
              <a:rPr lang="en-US" altLang="zh-CN" sz="2800" b="1" dirty="0">
                <a:latin typeface="Arial" panose="020B0604020202020204" pitchFamily="34" charset="0"/>
                <a:cs typeface="Arial" panose="020B0604020202020204" pitchFamily="34" charset="0"/>
              </a:rPr>
              <a:t>Wins</a:t>
            </a:r>
            <a:endParaRPr lang="zh-CN" altLang="en-US" sz="2800" b="1" dirty="0">
              <a:latin typeface="Arial" panose="020B0604020202020204" pitchFamily="34" charset="0"/>
              <a:cs typeface="Arial" panose="020B0604020202020204" pitchFamily="34" charset="0"/>
            </a:endParaRPr>
          </a:p>
        </p:txBody>
      </p:sp>
      <p:pic>
        <p:nvPicPr>
          <p:cNvPr id="6" name="音频 5">
            <a:hlinkClick r:id="" action="ppaction://media"/>
            <a:extLst>
              <a:ext uri="{FF2B5EF4-FFF2-40B4-BE49-F238E27FC236}">
                <a16:creationId xmlns:a16="http://schemas.microsoft.com/office/drawing/2014/main" id="{B759E2B5-7549-2F21-B21D-436927ECFCF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80785602"/>
      </p:ext>
    </p:extLst>
  </p:cSld>
  <p:clrMapOvr>
    <a:masterClrMapping/>
  </p:clrMapOvr>
  <mc:AlternateContent xmlns:mc="http://schemas.openxmlformats.org/markup-compatibility/2006">
    <mc:Choice xmlns:p14="http://schemas.microsoft.com/office/powerpoint/2010/main" Requires="p14">
      <p:transition spd="slow" p14:dur="2000" advTm="5764"/>
    </mc:Choice>
    <mc:Fallback>
      <p:transition spd="slow" advTm="5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9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A882F0C-9247-E43B-EF63-A7B2264DB1E6}"/>
              </a:ext>
            </a:extLst>
          </p:cNvPr>
          <p:cNvSpPr txBox="1"/>
          <p:nvPr/>
        </p:nvSpPr>
        <p:spPr>
          <a:xfrm>
            <a:off x="321702" y="2951946"/>
            <a:ext cx="2520175" cy="954107"/>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Player 2 </a:t>
            </a:r>
          </a:p>
          <a:p>
            <a:pPr algn="ctr"/>
            <a:r>
              <a:rPr lang="en-US" altLang="zh-CN" sz="2800" b="1" dirty="0">
                <a:latin typeface="Arial" panose="020B0604020202020204" pitchFamily="34" charset="0"/>
                <a:cs typeface="Arial" panose="020B0604020202020204" pitchFamily="34" charset="0"/>
              </a:rPr>
              <a:t>Wins</a:t>
            </a:r>
            <a:endParaRPr lang="zh-CN" altLang="en-US" sz="2800" b="1" dirty="0">
              <a:latin typeface="Arial" panose="020B0604020202020204" pitchFamily="34" charset="0"/>
              <a:cs typeface="Arial" panose="020B0604020202020204" pitchFamily="34" charset="0"/>
            </a:endParaRPr>
          </a:p>
        </p:txBody>
      </p:sp>
      <p:pic>
        <p:nvPicPr>
          <p:cNvPr id="5" name="P2 Win">
            <a:hlinkClick r:id="" action="ppaction://media"/>
            <a:extLst>
              <a:ext uri="{FF2B5EF4-FFF2-40B4-BE49-F238E27FC236}">
                <a16:creationId xmlns:a16="http://schemas.microsoft.com/office/drawing/2014/main" id="{BE7B5F2C-45E0-6AD3-C9DB-4DC25F73797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64541" y="1026261"/>
            <a:ext cx="8543072" cy="4805478"/>
          </a:xfrm>
          <a:prstGeom prst="rect">
            <a:avLst/>
          </a:prstGeom>
        </p:spPr>
      </p:pic>
      <p:pic>
        <p:nvPicPr>
          <p:cNvPr id="8" name="音频 7">
            <a:hlinkClick r:id="" action="ppaction://media"/>
            <a:extLst>
              <a:ext uri="{FF2B5EF4-FFF2-40B4-BE49-F238E27FC236}">
                <a16:creationId xmlns:a16="http://schemas.microsoft.com/office/drawing/2014/main" id="{31545F8A-B73E-1B87-BAFB-A3CE54C83304}"/>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49067818"/>
      </p:ext>
    </p:extLst>
  </p:cSld>
  <p:clrMapOvr>
    <a:masterClrMapping/>
  </p:clrMapOvr>
  <mc:AlternateContent xmlns:mc="http://schemas.openxmlformats.org/markup-compatibility/2006">
    <mc:Choice xmlns:p14="http://schemas.microsoft.com/office/powerpoint/2010/main" Requires="p14">
      <p:transition spd="slow" p14:dur="2000" advTm="4978"/>
    </mc:Choice>
    <mc:Fallback>
      <p:transition spd="slow" advTm="4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4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78C9773-2367-7F9C-C6B0-132735C65752}"/>
              </a:ext>
            </a:extLst>
          </p:cNvPr>
          <p:cNvSpPr txBox="1"/>
          <p:nvPr/>
        </p:nvSpPr>
        <p:spPr>
          <a:xfrm>
            <a:off x="4835912" y="487527"/>
            <a:ext cx="2520175" cy="954107"/>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No one Win</a:t>
            </a:r>
          </a:p>
          <a:p>
            <a:pPr algn="ctr"/>
            <a:r>
              <a:rPr lang="en-US" altLang="zh-CN" sz="2800" b="1" dirty="0">
                <a:latin typeface="Arial" panose="020B0604020202020204" pitchFamily="34" charset="0"/>
                <a:cs typeface="Arial" panose="020B0604020202020204" pitchFamily="34" charset="0"/>
              </a:rPr>
              <a:t>Tie</a:t>
            </a:r>
            <a:endParaRPr lang="zh-CN" altLang="en-US" sz="2800" b="1" dirty="0">
              <a:latin typeface="Arial" panose="020B0604020202020204" pitchFamily="34" charset="0"/>
              <a:cs typeface="Arial" panose="020B0604020202020204" pitchFamily="34" charset="0"/>
            </a:endParaRPr>
          </a:p>
        </p:txBody>
      </p:sp>
      <p:pic>
        <p:nvPicPr>
          <p:cNvPr id="5" name="Tie">
            <a:hlinkClick r:id="" action="ppaction://media"/>
            <a:extLst>
              <a:ext uri="{FF2B5EF4-FFF2-40B4-BE49-F238E27FC236}">
                <a16:creationId xmlns:a16="http://schemas.microsoft.com/office/drawing/2014/main" id="{3337552A-9DED-B458-C88F-4A1B5B157E8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09439" y="1663612"/>
            <a:ext cx="7973122" cy="4484881"/>
          </a:xfrm>
          <a:prstGeom prst="rect">
            <a:avLst/>
          </a:prstGeom>
        </p:spPr>
      </p:pic>
      <p:pic>
        <p:nvPicPr>
          <p:cNvPr id="6" name="音频 5">
            <a:hlinkClick r:id="" action="ppaction://media"/>
            <a:extLst>
              <a:ext uri="{FF2B5EF4-FFF2-40B4-BE49-F238E27FC236}">
                <a16:creationId xmlns:a16="http://schemas.microsoft.com/office/drawing/2014/main" id="{7AA468F3-752B-FF9D-0FC0-4C404C2F3C9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3118598"/>
      </p:ext>
    </p:extLst>
  </p:cSld>
  <p:clrMapOvr>
    <a:masterClrMapping/>
  </p:clrMapOvr>
  <mc:AlternateContent xmlns:mc="http://schemas.openxmlformats.org/markup-compatibility/2006">
    <mc:Choice xmlns:p14="http://schemas.microsoft.com/office/powerpoint/2010/main" Requires="p14">
      <p:transition spd="slow" p14:dur="2000" advTm="5257"/>
    </mc:Choice>
    <mc:Fallback>
      <p:transition spd="slow" advTm="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A2F3E423-90CA-4194-9ADE-C319C0711E3B}"/>
              </a:ext>
            </a:extLst>
          </p:cNvPr>
          <p:cNvSpPr>
            <a:spLocks noGrp="1"/>
          </p:cNvSpPr>
          <p:nvPr>
            <p:ph type="title"/>
          </p:nvPr>
        </p:nvSpPr>
        <p:spPr>
          <a:xfrm>
            <a:off x="1115568" y="548640"/>
            <a:ext cx="10168128" cy="1179576"/>
          </a:xfrm>
        </p:spPr>
        <p:txBody>
          <a:bodyPr>
            <a:normAutofit/>
          </a:bodyPr>
          <a:lstStyle/>
          <a:p>
            <a:r>
              <a:rPr lang="en-US" altLang="zh-CN" sz="4000" b="1">
                <a:latin typeface="Arial" panose="020B0604020202020204" pitchFamily="34" charset="0"/>
                <a:cs typeface="Arial" panose="020B0604020202020204" pitchFamily="34" charset="0"/>
              </a:rPr>
              <a:t>Conclusion</a:t>
            </a:r>
            <a:endParaRPr lang="zh-CN" altLang="en-US" sz="4000" b="1">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内容占位符 2">
            <a:extLst>
              <a:ext uri="{FF2B5EF4-FFF2-40B4-BE49-F238E27FC236}">
                <a16:creationId xmlns:a16="http://schemas.microsoft.com/office/drawing/2014/main" id="{80748D7A-4107-C52C-67E8-E87AAF24709B}"/>
              </a:ext>
            </a:extLst>
          </p:cNvPr>
          <p:cNvGraphicFramePr>
            <a:graphicFrameLocks noGrp="1"/>
          </p:cNvGraphicFramePr>
          <p:nvPr>
            <p:ph idx="1"/>
            <p:extLst>
              <p:ext uri="{D42A27DB-BD31-4B8C-83A1-F6EECF244321}">
                <p14:modId xmlns:p14="http://schemas.microsoft.com/office/powerpoint/2010/main" val="223512389"/>
              </p:ext>
            </p:extLst>
          </p:nvPr>
        </p:nvGraphicFramePr>
        <p:xfrm>
          <a:off x="1115568" y="2560320"/>
          <a:ext cx="10168128" cy="33182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8" name="音频 27">
            <a:hlinkClick r:id="" action="ppaction://media"/>
            <a:extLst>
              <a:ext uri="{FF2B5EF4-FFF2-40B4-BE49-F238E27FC236}">
                <a16:creationId xmlns:a16="http://schemas.microsoft.com/office/drawing/2014/main" id="{BFADE503-D783-D81B-376F-2BDAD2C32DE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20328384"/>
      </p:ext>
    </p:extLst>
  </p:cSld>
  <p:clrMapOvr>
    <a:masterClrMapping/>
  </p:clrMapOvr>
  <mc:AlternateContent xmlns:mc="http://schemas.openxmlformats.org/markup-compatibility/2006" xmlns:p14="http://schemas.microsoft.com/office/powerpoint/2010/main">
    <mc:Choice Requires="p14">
      <p:transition spd="slow" p14:dur="2000" advTm="37052"/>
    </mc:Choice>
    <mc:Fallback xmlns="">
      <p:transition spd="slow" advTm="37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标题 1">
            <a:extLst>
              <a:ext uri="{FF2B5EF4-FFF2-40B4-BE49-F238E27FC236}">
                <a16:creationId xmlns:a16="http://schemas.microsoft.com/office/drawing/2014/main" id="{50B26A44-6EC7-002A-4524-ECC16A49BF1E}"/>
              </a:ext>
            </a:extLst>
          </p:cNvPr>
          <p:cNvSpPr>
            <a:spLocks noGrp="1"/>
          </p:cNvSpPr>
          <p:nvPr>
            <p:ph type="title"/>
          </p:nvPr>
        </p:nvSpPr>
        <p:spPr>
          <a:xfrm>
            <a:off x="2558716" y="2702790"/>
            <a:ext cx="7074568" cy="1151494"/>
          </a:xfrm>
        </p:spPr>
        <p:txBody>
          <a:bodyPr vert="horz" lIns="91440" tIns="45720" rIns="91440" bIns="45720" rtlCol="0" anchor="b">
            <a:normAutofit/>
          </a:bodyPr>
          <a:lstStyle/>
          <a:p>
            <a:pPr algn="ctr"/>
            <a:r>
              <a:rPr lang="en-US" altLang="zh-CN" sz="6600" b="1" kern="1200" dirty="0">
                <a:solidFill>
                  <a:srgbClr val="FFFFFF"/>
                </a:solidFill>
                <a:latin typeface="Arial" panose="020B0604020202020204" pitchFamily="34" charset="0"/>
                <a:cs typeface="Arial" panose="020B0604020202020204" pitchFamily="34" charset="0"/>
              </a:rPr>
              <a:t>Thank you</a:t>
            </a:r>
          </a:p>
        </p:txBody>
      </p:sp>
      <p:sp>
        <p:nvSpPr>
          <p:cNvPr id="18"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音频 5">
            <a:hlinkClick r:id="" action="ppaction://media"/>
            <a:extLst>
              <a:ext uri="{FF2B5EF4-FFF2-40B4-BE49-F238E27FC236}">
                <a16:creationId xmlns:a16="http://schemas.microsoft.com/office/drawing/2014/main" id="{FEEEF69A-6B74-7B2B-5110-4E54F40174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27657281"/>
      </p:ext>
    </p:extLst>
  </p:cSld>
  <p:clrMapOvr>
    <a:masterClrMapping/>
  </p:clrMapOvr>
  <mc:AlternateContent xmlns:mc="http://schemas.openxmlformats.org/markup-compatibility/2006" xmlns:p14="http://schemas.microsoft.com/office/powerpoint/2010/main">
    <mc:Choice Requires="p14">
      <p:transition spd="slow" p14:dur="2000" advTm="2476"/>
    </mc:Choice>
    <mc:Fallback xmlns="">
      <p:transition spd="slow" advTm="2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473</Words>
  <Application>Microsoft Office PowerPoint</Application>
  <PresentationFormat>宽屏</PresentationFormat>
  <Paragraphs>57</Paragraphs>
  <Slides>9</Slides>
  <Notes>5</Notes>
  <HiddenSlides>0</HiddenSlides>
  <MMClips>12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等线</vt:lpstr>
      <vt:lpstr>等线 Light</vt:lpstr>
      <vt:lpstr>Arial</vt:lpstr>
      <vt:lpstr>Calibri</vt:lpstr>
      <vt:lpstr>Office 主题​​</vt:lpstr>
      <vt:lpstr>ELEC5620M-Embedded Microprocessor System Design   Mini-Project – Tic Tac Toe</vt:lpstr>
      <vt:lpstr>Mini-Project</vt:lpstr>
      <vt:lpstr>Introduction - Tic Tac Toe</vt:lpstr>
      <vt:lpstr>Game rules – 4 steps</vt:lpstr>
      <vt:lpstr>Testing &amp; Result</vt:lpstr>
      <vt:lpstr>PowerPoint 演示文稿</vt:lpstr>
      <vt:lpstr>PowerPoint 演示文稿</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ELEC5620M-Embedded Microprocessor System Design   Mini-Project – Tic Tac Toe</dc:title>
  <dc:creator>Yu-Cheng Lin [el21ycl]</dc:creator>
  <cp:lastModifiedBy>Yu-Cheng Lin [el21ycl]</cp:lastModifiedBy>
  <cp:revision>19</cp:revision>
  <dcterms:created xsi:type="dcterms:W3CDTF">2022-05-12T18:16:43Z</dcterms:created>
  <dcterms:modified xsi:type="dcterms:W3CDTF">2022-05-13T01:47:59Z</dcterms:modified>
</cp:coreProperties>
</file>